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83" r:id="rId3"/>
    <p:sldId id="284" r:id="rId4"/>
    <p:sldId id="257" r:id="rId5"/>
    <p:sldId id="286" r:id="rId6"/>
    <p:sldId id="287" r:id="rId7"/>
    <p:sldId id="285" r:id="rId8"/>
    <p:sldId id="282" r:id="rId9"/>
    <p:sldId id="288" r:id="rId10"/>
    <p:sldId id="289" r:id="rId11"/>
    <p:sldId id="292" r:id="rId12"/>
    <p:sldId id="262" r:id="rId13"/>
    <p:sldId id="300" r:id="rId14"/>
    <p:sldId id="301" r:id="rId15"/>
    <p:sldId id="302" r:id="rId16"/>
    <p:sldId id="303" r:id="rId17"/>
    <p:sldId id="305" r:id="rId18"/>
    <p:sldId id="306" r:id="rId19"/>
    <p:sldId id="307" r:id="rId20"/>
    <p:sldId id="308" r:id="rId21"/>
    <p:sldId id="304" r:id="rId22"/>
    <p:sldId id="309" r:id="rId23"/>
    <p:sldId id="311" r:id="rId24"/>
    <p:sldId id="322" r:id="rId25"/>
    <p:sldId id="324" r:id="rId26"/>
    <p:sldId id="310" r:id="rId27"/>
    <p:sldId id="280" r:id="rId28"/>
    <p:sldId id="321" r:id="rId29"/>
    <p:sldId id="271" r:id="rId30"/>
    <p:sldId id="331" r:id="rId31"/>
    <p:sldId id="323" r:id="rId32"/>
    <p:sldId id="294" r:id="rId33"/>
    <p:sldId id="295" r:id="rId34"/>
    <p:sldId id="296" r:id="rId35"/>
    <p:sldId id="298" r:id="rId36"/>
    <p:sldId id="297" r:id="rId37"/>
    <p:sldId id="299" r:id="rId38"/>
    <p:sldId id="316" r:id="rId39"/>
    <p:sldId id="326" r:id="rId40"/>
    <p:sldId id="317" r:id="rId41"/>
    <p:sldId id="327" r:id="rId42"/>
    <p:sldId id="325" r:id="rId43"/>
    <p:sldId id="315" r:id="rId44"/>
    <p:sldId id="318" r:id="rId45"/>
    <p:sldId id="328" r:id="rId46"/>
    <p:sldId id="329" r:id="rId47"/>
    <p:sldId id="330" r:id="rId48"/>
    <p:sldId id="313" r:id="rId49"/>
    <p:sldId id="314" r:id="rId50"/>
    <p:sldId id="319" r:id="rId51"/>
    <p:sldId id="320" r:id="rId52"/>
    <p:sldId id="266" r:id="rId53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04">
          <p15:clr>
            <a:srgbClr val="A4A3A4"/>
          </p15:clr>
        </p15:guide>
        <p15:guide id="9" pos="5556">
          <p15:clr>
            <a:srgbClr val="A4A3A4"/>
          </p15:clr>
        </p15:guide>
        <p15:guide id="10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9021"/>
    <a:srgbClr val="59F50B"/>
    <a:srgbClr val="EE0F0E"/>
    <a:srgbClr val="E5312F"/>
    <a:srgbClr val="29F7C6"/>
    <a:srgbClr val="AA8650"/>
    <a:srgbClr val="B6F42C"/>
    <a:srgbClr val="80A456"/>
    <a:srgbClr val="83E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24" autoAdjust="0"/>
  </p:normalViewPr>
  <p:slideViewPr>
    <p:cSldViewPr snapToGrid="0" snapToObjects="1">
      <p:cViewPr varScale="1">
        <p:scale>
          <a:sx n="77" d="100"/>
          <a:sy n="77" d="100"/>
        </p:scale>
        <p:origin x="1061" y="5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-2826" y="-7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Risiken</a:t>
            </a:r>
            <a:r>
              <a:rPr lang="en-US" baseline="0" dirty="0">
                <a:solidFill>
                  <a:sysClr val="windowText" lastClr="000000"/>
                </a:solidFill>
              </a:rPr>
              <a:t> der Varianten - Vergleich der Zustände</a:t>
            </a:r>
            <a:endParaRPr lang="en-US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6162278504693309"/>
          <c:y val="0.16264955127036287"/>
          <c:w val="0.80438852658343007"/>
          <c:h val="0.54161380869058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5"/>
                <c:pt idx="0">
                  <c:v>721206455.33757484</c:v>
                </c:pt>
                <c:pt idx="1">
                  <c:v>721370010.22099483</c:v>
                </c:pt>
                <c:pt idx="2">
                  <c:v>721206455.33757484</c:v>
                </c:pt>
                <c:pt idx="3">
                  <c:v>761086367.56332517</c:v>
                </c:pt>
                <c:pt idx="4">
                  <c:v>721206455.33757484</c:v>
                </c:pt>
              </c:numCache>
            </c:numRef>
          </c:val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5"/>
                <c:pt idx="0">
                  <c:v>683460615.60205793</c:v>
                </c:pt>
                <c:pt idx="1">
                  <c:v>683624170.48547816</c:v>
                </c:pt>
                <c:pt idx="2">
                  <c:v>683556530.23310637</c:v>
                </c:pt>
                <c:pt idx="3">
                  <c:v>721170719.25956202</c:v>
                </c:pt>
                <c:pt idx="4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5"/>
                <c:pt idx="0">
                  <c:v>941116798.40938354</c:v>
                </c:pt>
                <c:pt idx="1">
                  <c:v>941280353.29280353</c:v>
                </c:pt>
                <c:pt idx="2">
                  <c:v>940986978.60260463</c:v>
                </c:pt>
                <c:pt idx="3">
                  <c:v>993110930.55332208</c:v>
                </c:pt>
                <c:pt idx="4">
                  <c:v>683422520.4341836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6213312"/>
        <c:axId val="406214096"/>
      </c:barChart>
      <c:catAx>
        <c:axId val="40621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6214096"/>
        <c:crosses val="autoZero"/>
        <c:auto val="1"/>
        <c:lblAlgn val="ctr"/>
        <c:lblOffset val="100"/>
        <c:noMultiLvlLbl val="0"/>
      </c:catAx>
      <c:valAx>
        <c:axId val="40621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6213312"/>
        <c:crosses val="autoZero"/>
        <c:crossBetween val="between"/>
        <c:majorUnit val="20000000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 der Szenarien - Zustand</a:t>
            </a:r>
            <a:r>
              <a:rPr lang="de-CH" baseline="0" dirty="0">
                <a:solidFill>
                  <a:sysClr val="windowText" lastClr="000000"/>
                </a:solidFill>
              </a:rPr>
              <a:t> 3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34632422374726518"/>
          <c:y val="4.41176470588235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'W''keitsbaum'!$AE$49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'W''keitsbaum'!$AD$9:$AD$17</c:f>
              <c:strCache>
                <c:ptCount val="9"/>
                <c:pt idx="0">
                  <c:v>SB1/SU1:</c:v>
                </c:pt>
                <c:pt idx="1">
                  <c:v>SB1/SU2:</c:v>
                </c:pt>
                <c:pt idx="2">
                  <c:v>SB1/SU3:</c:v>
                </c:pt>
                <c:pt idx="3">
                  <c:v>SB2/SU1:</c:v>
                </c:pt>
                <c:pt idx="4">
                  <c:v>SB2/SU2:</c:v>
                </c:pt>
                <c:pt idx="5">
                  <c:v>SB2/SU3:</c:v>
                </c:pt>
                <c:pt idx="6">
                  <c:v>SB3/SU1:</c:v>
                </c:pt>
                <c:pt idx="7">
                  <c:v>SB3/SU2:</c:v>
                </c:pt>
                <c:pt idx="8">
                  <c:v>SB3/SU3:</c:v>
                </c:pt>
              </c:strCache>
            </c:strRef>
          </c:cat>
          <c:val>
            <c:numRef>
              <c:f>'W''keitsbaum'!$AE$50:$AE$58</c:f>
              <c:numCache>
                <c:formatCode>"CHF"\ #,##0.00</c:formatCode>
                <c:ptCount val="9"/>
                <c:pt idx="0">
                  <c:v>12321020.832209503</c:v>
                </c:pt>
                <c:pt idx="1">
                  <c:v>16434700.01497045</c:v>
                </c:pt>
                <c:pt idx="2">
                  <c:v>53434459.824402325</c:v>
                </c:pt>
                <c:pt idx="3">
                  <c:v>13515978.441970287</c:v>
                </c:pt>
                <c:pt idx="4">
                  <c:v>18027976.827998802</c:v>
                </c:pt>
                <c:pt idx="5">
                  <c:v>58612609.466790684</c:v>
                </c:pt>
                <c:pt idx="6">
                  <c:v>88265905.711849973</c:v>
                </c:pt>
                <c:pt idx="7">
                  <c:v>117727907.71481673</c:v>
                </c:pt>
                <c:pt idx="8">
                  <c:v>382745808.72831643</c:v>
                </c:pt>
              </c:numCache>
            </c:numRef>
          </c:val>
        </c:ser>
        <c:ser>
          <c:idx val="1"/>
          <c:order val="1"/>
          <c:tx>
            <c:strRef>
              <c:f>'W''keitsbaum'!$AF$49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'W''keitsbaum'!$AF$50:$AF$58</c:f>
              <c:numCache>
                <c:formatCode>"CHF"\ #,##0.00</c:formatCode>
                <c:ptCount val="9"/>
                <c:pt idx="0">
                  <c:v>11683325.220380181</c:v>
                </c:pt>
                <c:pt idx="1">
                  <c:v>15578138.164033584</c:v>
                </c:pt>
                <c:pt idx="2">
                  <c:v>50630155.444571905</c:v>
                </c:pt>
                <c:pt idx="3">
                  <c:v>12814502.787060052</c:v>
                </c:pt>
                <c:pt idx="4">
                  <c:v>17086374.919613302</c:v>
                </c:pt>
                <c:pt idx="5">
                  <c:v>55531924.900227688</c:v>
                </c:pt>
                <c:pt idx="6">
                  <c:v>83674439.049637124</c:v>
                </c:pt>
                <c:pt idx="7">
                  <c:v>111568145.95410499</c:v>
                </c:pt>
                <c:pt idx="8">
                  <c:v>362603712.81993312</c:v>
                </c:pt>
              </c:numCache>
            </c:numRef>
          </c:val>
        </c:ser>
        <c:ser>
          <c:idx val="2"/>
          <c:order val="2"/>
          <c:tx>
            <c:strRef>
              <c:f>'W''keitsbaum'!$AG$49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'W''keitsbaum'!$AG$50:$AG$58</c:f>
              <c:numCache>
                <c:formatCode>"CHF"\ #,##0.00</c:formatCode>
                <c:ptCount val="9"/>
                <c:pt idx="0">
                  <c:v>16086426.337849889</c:v>
                </c:pt>
                <c:pt idx="1">
                  <c:v>21448840.425084267</c:v>
                </c:pt>
                <c:pt idx="2">
                  <c:v>69709615.299031883</c:v>
                </c:pt>
                <c:pt idx="3">
                  <c:v>17645431.74444396</c:v>
                </c:pt>
                <c:pt idx="4">
                  <c:v>23527514.300544996</c:v>
                </c:pt>
                <c:pt idx="5">
                  <c:v>76465305.394285738</c:v>
                </c:pt>
                <c:pt idx="6">
                  <c:v>115232333.72910967</c:v>
                </c:pt>
                <c:pt idx="7">
                  <c:v>153644743.48654804</c:v>
                </c:pt>
                <c:pt idx="8">
                  <c:v>499350719.8364237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8727344"/>
        <c:axId val="408731656"/>
      </c:barChart>
      <c:catAx>
        <c:axId val="40872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731656"/>
        <c:crosses val="autoZero"/>
        <c:auto val="1"/>
        <c:lblAlgn val="ctr"/>
        <c:lblOffset val="100"/>
        <c:noMultiLvlLbl val="0"/>
      </c:catAx>
      <c:valAx>
        <c:axId val="408731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72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683422520.4341836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728128"/>
        <c:axId val="408727736"/>
      </c:barChart>
      <c:catAx>
        <c:axId val="408728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727736"/>
        <c:crosses val="autoZero"/>
        <c:auto val="1"/>
        <c:lblAlgn val="ctr"/>
        <c:lblOffset val="100"/>
        <c:noMultiLvlLbl val="0"/>
      </c:catAx>
      <c:valAx>
        <c:axId val="408727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728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2 und 3 - Zustand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683422520.4341836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726952"/>
        <c:axId val="40872577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'W''keitsbaum'!$AP$5</c15:sqref>
                        </c15:formulaRef>
                      </c:ext>
                    </c:extLst>
                    <c:strCache>
                      <c:ptCount val="1"/>
                      <c:pt idx="0">
                        <c:v>Variante 1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'W''keitsbaum'!$AQ$4:$AU$4</c15:sqref>
                        </c15:formulaRef>
                      </c:ext>
                    </c:extLst>
                    <c:strCache>
                      <c:ptCount val="1"/>
                      <c:pt idx="0">
                        <c:v>Zustand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'W''keitsbaum'!$AQ$5:$AU$5</c15:sqref>
                        </c15:formulaRef>
                      </c:ext>
                    </c:extLst>
                    <c:numCache>
                      <c:formatCode>"CHF"\ #,##0.00</c:formatCode>
                      <c:ptCount val="1"/>
                      <c:pt idx="0">
                        <c:v>721206455.33757484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408726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725776"/>
        <c:crosses val="autoZero"/>
        <c:auto val="1"/>
        <c:lblAlgn val="ctr"/>
        <c:lblOffset val="100"/>
        <c:noMultiLvlLbl val="0"/>
      </c:catAx>
      <c:valAx>
        <c:axId val="40872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726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Reisezeitkostenvergleich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'--Kostenvergleich--'!$AQ$58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'--Kostenvergleich--'!$AR$58:$AS$58</c:f>
              <c:numCache>
                <c:formatCode>"CHF"\ #,##0.00</c:formatCode>
                <c:ptCount val="2"/>
                <c:pt idx="0">
                  <c:v>705874810.13229573</c:v>
                </c:pt>
                <c:pt idx="1">
                  <c:v>705874810.13229573</c:v>
                </c:pt>
              </c:numCache>
            </c:numRef>
          </c:val>
        </c:ser>
        <c:ser>
          <c:idx val="1"/>
          <c:order val="1"/>
          <c:tx>
            <c:strRef>
              <c:f>'--Kostenvergleich--'!$AQ$59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'--Kostenvergleich--'!$AR$59:$AS$59</c:f>
              <c:numCache>
                <c:formatCode>"CHF"\ #,##0.00</c:formatCode>
                <c:ptCount val="2"/>
                <c:pt idx="0">
                  <c:v>666890370.39677906</c:v>
                </c:pt>
                <c:pt idx="1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'--Kostenvergleich--'!$AQ$60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'--Kostenvergleich--'!$AR$60:$AS$60</c:f>
              <c:numCache>
                <c:formatCode>"CHF"\ #,##0.00</c:formatCode>
                <c:ptCount val="2"/>
                <c:pt idx="0">
                  <c:v>924103803.20410442</c:v>
                </c:pt>
                <c:pt idx="1">
                  <c:v>666409525.2289046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8730480"/>
        <c:axId val="408729696"/>
      </c:barChart>
      <c:catAx>
        <c:axId val="40873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729696"/>
        <c:crosses val="autoZero"/>
        <c:auto val="1"/>
        <c:lblAlgn val="ctr"/>
        <c:lblOffset val="100"/>
        <c:noMultiLvlLbl val="0"/>
      </c:catAx>
      <c:valAx>
        <c:axId val="40872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730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Reisezeitkostenvergleich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'--Kostenvergleich--'!$AQ$59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'--Kostenvergleich--'!$AR$57:$AS$57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'--Kostenvergleich--'!$AR$59:$AS$59</c:f>
              <c:numCache>
                <c:formatCode>"CHF"\ #,##0.00</c:formatCode>
                <c:ptCount val="1"/>
                <c:pt idx="0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'--Kostenvergleich--'!$AQ$60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'--Kostenvergleich--'!$AR$57:$AS$57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'--Kostenvergleich--'!$AR$60:$AS$60</c:f>
              <c:numCache>
                <c:formatCode>"CHF"\ #,##0.00</c:formatCode>
                <c:ptCount val="1"/>
                <c:pt idx="0">
                  <c:v>666409525.2289046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730872"/>
        <c:axId val="40872656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'--Kostenvergleich--'!$AQ$58</c15:sqref>
                        </c15:formulaRef>
                      </c:ext>
                    </c:extLst>
                    <c:strCache>
                      <c:ptCount val="1"/>
                      <c:pt idx="0">
                        <c:v>Variante 1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'--Kostenvergleich--'!$AR$57:$AS$57</c15:sqref>
                        </c15:formulaRef>
                      </c:ext>
                    </c:extLst>
                    <c:strCache>
                      <c:ptCount val="1"/>
                      <c:pt idx="0">
                        <c:v>Zustand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'--Kostenvergleich--'!$AR$58:$AS$58</c15:sqref>
                        </c15:formulaRef>
                      </c:ext>
                    </c:extLst>
                    <c:numCache>
                      <c:formatCode>"CHF"\ #,##0.00</c:formatCode>
                      <c:ptCount val="1"/>
                      <c:pt idx="0">
                        <c:v>705874810.13229573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40873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726560"/>
        <c:crosses val="autoZero"/>
        <c:auto val="1"/>
        <c:lblAlgn val="ctr"/>
        <c:lblOffset val="100"/>
        <c:noMultiLvlLbl val="0"/>
      </c:catAx>
      <c:valAx>
        <c:axId val="40872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730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8652254232204277E-2"/>
                  <c:y val="5.506442376521116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136363636363636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'W''keitsbaum'!$AQ$7</c:f>
              <c:numCache>
                <c:formatCode>"CHF"\ #,##0.00</c:formatCode>
                <c:ptCount val="1"/>
                <c:pt idx="0">
                  <c:v>941116798.40938354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6218408"/>
        <c:axId val="406214880"/>
      </c:barChart>
      <c:catAx>
        <c:axId val="406218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6214880"/>
        <c:crosses val="autoZero"/>
        <c:auto val="1"/>
        <c:lblAlgn val="ctr"/>
        <c:lblOffset val="100"/>
        <c:noMultiLvlLbl val="0"/>
      </c:catAx>
      <c:valAx>
        <c:axId val="40621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6218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 der Szenarien - Zustand</a:t>
            </a:r>
            <a:r>
              <a:rPr lang="de-CH" baseline="0" dirty="0">
                <a:solidFill>
                  <a:sysClr val="windowText" lastClr="000000"/>
                </a:solidFill>
              </a:rPr>
              <a:t>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34632422374726518"/>
          <c:y val="4.41176470588235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Variante 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'W''keitsbaum'!$AD$9:$AD$17</c:f>
              <c:strCache>
                <c:ptCount val="9"/>
                <c:pt idx="0">
                  <c:v>SB1/SU1:</c:v>
                </c:pt>
                <c:pt idx="1">
                  <c:v>SB1/SU2:</c:v>
                </c:pt>
                <c:pt idx="2">
                  <c:v>SB1/SU3:</c:v>
                </c:pt>
                <c:pt idx="3">
                  <c:v>SB2/SU1:</c:v>
                </c:pt>
                <c:pt idx="4">
                  <c:v>SB2/SU2:</c:v>
                </c:pt>
                <c:pt idx="5">
                  <c:v>SB2/SU3:</c:v>
                </c:pt>
                <c:pt idx="6">
                  <c:v>SB3/SU1:</c:v>
                </c:pt>
                <c:pt idx="7">
                  <c:v>SB3/SU2:</c:v>
                </c:pt>
                <c:pt idx="8">
                  <c:v>SB3/SU3:</c:v>
                </c:pt>
              </c:strCache>
            </c:strRef>
          </c:cat>
          <c:val>
            <c:numRef>
              <c:f>'W''keitsbaum'!$AE$9:$AE$17</c:f>
              <c:numCache>
                <c:formatCode>"CHF"\ #,##0.00</c:formatCode>
                <c:ptCount val="9"/>
                <c:pt idx="0">
                  <c:v>8214013.8881396698</c:v>
                </c:pt>
                <c:pt idx="1">
                  <c:v>94499525.086080074</c:v>
                </c:pt>
                <c:pt idx="2">
                  <c:v>61655145.951233447</c:v>
                </c:pt>
                <c:pt idx="3">
                  <c:v>18021304.589293715</c:v>
                </c:pt>
                <c:pt idx="4">
                  <c:v>207321733.52198622</c:v>
                </c:pt>
                <c:pt idx="5">
                  <c:v>135259868.00028619</c:v>
                </c:pt>
                <c:pt idx="6">
                  <c:v>9807322.8568722215</c:v>
                </c:pt>
                <c:pt idx="7">
                  <c:v>112822578.22669935</c:v>
                </c:pt>
                <c:pt idx="8">
                  <c:v>73604963.216983914</c:v>
                </c:pt>
              </c:numCache>
            </c:numRef>
          </c:val>
        </c:ser>
        <c:ser>
          <c:idx val="1"/>
          <c:order val="1"/>
          <c:tx>
            <c:v>Variante 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'W''keitsbaum'!$AE$20:$AE$28</c:f>
              <c:numCache>
                <c:formatCode>"CHF"\ #,##0.00</c:formatCode>
                <c:ptCount val="9"/>
                <c:pt idx="0">
                  <c:v>7788883.4802534552</c:v>
                </c:pt>
                <c:pt idx="1">
                  <c:v>89574294.443193093</c:v>
                </c:pt>
                <c:pt idx="2">
                  <c:v>58419410.128352195</c:v>
                </c:pt>
                <c:pt idx="3">
                  <c:v>17086003.71608007</c:v>
                </c:pt>
                <c:pt idx="4">
                  <c:v>196493311.57555294</c:v>
                </c:pt>
                <c:pt idx="5">
                  <c:v>128150595.92360236</c:v>
                </c:pt>
                <c:pt idx="6">
                  <c:v>9297159.8944041263</c:v>
                </c:pt>
                <c:pt idx="7">
                  <c:v>106919473.20601726</c:v>
                </c:pt>
                <c:pt idx="8">
                  <c:v>69731483.234602511</c:v>
                </c:pt>
              </c:numCache>
            </c:numRef>
          </c:val>
        </c:ser>
        <c:ser>
          <c:idx val="2"/>
          <c:order val="2"/>
          <c:tx>
            <c:v>Variante 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'W''keitsbaum'!$AE$31:$AE$39</c:f>
              <c:numCache>
                <c:formatCode>"CHF"\ #,##0.00</c:formatCode>
                <c:ptCount val="9"/>
                <c:pt idx="0">
                  <c:v>10724284.225233261</c:v>
                </c:pt>
                <c:pt idx="1">
                  <c:v>123330832.44423452</c:v>
                </c:pt>
                <c:pt idx="2">
                  <c:v>80434171.498882934</c:v>
                </c:pt>
                <c:pt idx="3">
                  <c:v>23527242.325925283</c:v>
                </c:pt>
                <c:pt idx="4">
                  <c:v>270566414.45626742</c:v>
                </c:pt>
                <c:pt idx="5">
                  <c:v>176458397.06373632</c:v>
                </c:pt>
                <c:pt idx="6">
                  <c:v>12803592.636567743</c:v>
                </c:pt>
                <c:pt idx="7">
                  <c:v>147242879.1746085</c:v>
                </c:pt>
                <c:pt idx="8">
                  <c:v>96028984.583927631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6215272"/>
        <c:axId val="408104256"/>
      </c:barChart>
      <c:catAx>
        <c:axId val="406215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104256"/>
        <c:crosses val="autoZero"/>
        <c:auto val="1"/>
        <c:lblAlgn val="ctr"/>
        <c:lblOffset val="100"/>
        <c:noMultiLvlLbl val="0"/>
      </c:catAx>
      <c:valAx>
        <c:axId val="40810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6215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 -</a:t>
            </a:r>
            <a:r>
              <a:rPr lang="de-CH" baseline="0" dirty="0">
                <a:solidFill>
                  <a:sysClr val="windowText" lastClr="000000"/>
                </a:solidFill>
              </a:rPr>
              <a:t>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71957324778848"/>
          <c:y val="0.14725233473722762"/>
          <c:w val="0.71449057872395594"/>
          <c:h val="0.756976438991637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'--Kostenvergleich--'!$D$4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'--Kostenvergleich--'!$E$4:$F$4</c:f>
              <c:numCache>
                <c:formatCode>"CHF"\ #,##0.00</c:formatCode>
                <c:ptCount val="1"/>
                <c:pt idx="0">
                  <c:v>705874810.13229573</c:v>
                </c:pt>
              </c:numCache>
            </c:numRef>
          </c:val>
        </c:ser>
        <c:ser>
          <c:idx val="1"/>
          <c:order val="1"/>
          <c:tx>
            <c:strRef>
              <c:f>'--Kostenvergleich--'!$D$5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'--Kostenvergleich--'!$E$5:$F$5</c:f>
              <c:numCache>
                <c:formatCode>"CHF"\ #,##0.00</c:formatCode>
                <c:ptCount val="1"/>
                <c:pt idx="0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'--Kostenvergleich--'!$D$6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'--Kostenvergleich--'!$E$6:$F$6</c:f>
              <c:numCache>
                <c:formatCode>"CHF"\ #,##0.00</c:formatCode>
                <c:ptCount val="1"/>
                <c:pt idx="0">
                  <c:v>924103803.20410442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103080"/>
        <c:axId val="408097984"/>
      </c:barChart>
      <c:catAx>
        <c:axId val="408103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097984"/>
        <c:crosses val="autoZero"/>
        <c:auto val="1"/>
        <c:lblAlgn val="ctr"/>
        <c:lblOffset val="100"/>
        <c:noMultiLvlLbl val="0"/>
      </c:catAx>
      <c:valAx>
        <c:axId val="40809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103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89041589708694"/>
          <c:y val="0.9190886894952085"/>
          <c:w val="0.47966061533974919"/>
          <c:h val="6.54074345357993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Unterhalts- und Baukosten -</a:t>
            </a:r>
            <a:r>
              <a:rPr lang="de-CH" baseline="0" dirty="0">
                <a:solidFill>
                  <a:sysClr val="windowText" lastClr="000000"/>
                </a:solidFill>
              </a:rPr>
              <a:t>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2728747448235637"/>
          <c:y val="0.14725233473722762"/>
          <c:w val="0.74278275979391473"/>
          <c:h val="0.764728376976133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'--Kostenvergleich--'!$D$4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'--Kostenvergleich--'!$E$4</c:f>
              <c:numCache>
                <c:formatCode>"CHF"\ #,##0.00</c:formatCode>
                <c:ptCount val="1"/>
                <c:pt idx="0">
                  <c:v>252000</c:v>
                </c:pt>
              </c:numCache>
            </c:numRef>
          </c:val>
        </c:ser>
        <c:ser>
          <c:idx val="1"/>
          <c:order val="1"/>
          <c:tx>
            <c:strRef>
              <c:f>'--Kostenvergleich--'!$D$5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28806584362139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'--Kostenvergleich--'!$E$5</c:f>
              <c:numCache>
                <c:formatCode>"CHF"\ #,##0.00</c:formatCode>
                <c:ptCount val="1"/>
                <c:pt idx="0">
                  <c:v>1490600</c:v>
                </c:pt>
              </c:numCache>
            </c:numRef>
          </c:val>
        </c:ser>
        <c:ser>
          <c:idx val="2"/>
          <c:order val="2"/>
          <c:tx>
            <c:strRef>
              <c:f>'--Kostenvergleich--'!$D$6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'--Kostenvergleich--'!$E$6</c:f>
              <c:numCache>
                <c:formatCode>"CHF"\ #,##0.00</c:formatCode>
                <c:ptCount val="1"/>
                <c:pt idx="0">
                  <c:v>1933350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104648"/>
        <c:axId val="408100336"/>
      </c:barChart>
      <c:catAx>
        <c:axId val="408104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100336"/>
        <c:crosses val="autoZero"/>
        <c:auto val="1"/>
        <c:lblAlgn val="ctr"/>
        <c:lblOffset val="100"/>
        <c:noMultiLvlLbl val="0"/>
      </c:catAx>
      <c:valAx>
        <c:axId val="40810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104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491238942354433"/>
          <c:y val="0.92296465848745646"/>
          <c:w val="0.44108036842616893"/>
          <c:h val="6.54074345357993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1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721370010.22099483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683624170.48547816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4306180800148095E-17"/>
                  <c:y val="1.9379844961240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941280353.29280353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100728"/>
        <c:axId val="408105432"/>
      </c:barChart>
      <c:catAx>
        <c:axId val="4081007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105432"/>
        <c:crosses val="autoZero"/>
        <c:auto val="1"/>
        <c:lblAlgn val="ctr"/>
        <c:lblOffset val="100"/>
        <c:noMultiLvlLbl val="0"/>
      </c:catAx>
      <c:valAx>
        <c:axId val="408105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100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2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683556530.23310637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4306180800148095E-17"/>
                  <c:y val="1.55038759689922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940986978.60260463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101120"/>
        <c:axId val="408101512"/>
      </c:barChart>
      <c:catAx>
        <c:axId val="408101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101512"/>
        <c:crosses val="autoZero"/>
        <c:auto val="1"/>
        <c:lblAlgn val="ctr"/>
        <c:lblOffset val="100"/>
        <c:noMultiLvlLbl val="0"/>
      </c:catAx>
      <c:valAx>
        <c:axId val="408101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101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Unfallkostenvergleich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'--Kostenvergleich--'!$AJ$58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'--Kostenvergleich--'!$AK$58:$AL$58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451468.87565493502</c:v>
                </c:pt>
              </c:numCache>
            </c:numRef>
          </c:val>
        </c:ser>
        <c:ser>
          <c:idx val="1"/>
          <c:order val="1"/>
          <c:tx>
            <c:strRef>
              <c:f>'--Kostenvergleich--'!$AJ$59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'--Kostenvergleich--'!$AK$59:$AL$59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547383.5067033458</c:v>
                </c:pt>
              </c:numCache>
            </c:numRef>
          </c:val>
        </c:ser>
        <c:ser>
          <c:idx val="2"/>
          <c:order val="2"/>
          <c:tx>
            <c:strRef>
              <c:f>'--Kostenvergleich--'!$AJ$60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'--Kostenvergleich--'!$AK$60:$AL$60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321649.06887587841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8099160"/>
        <c:axId val="408099552"/>
      </c:barChart>
      <c:catAx>
        <c:axId val="408099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099552"/>
        <c:crosses val="autoZero"/>
        <c:auto val="1"/>
        <c:lblAlgn val="ctr"/>
        <c:lblOffset val="100"/>
        <c:noMultiLvlLbl val="0"/>
      </c:catAx>
      <c:valAx>
        <c:axId val="40809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099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3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761086367.56332517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721170719.25956202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993110930.55332208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102296"/>
        <c:axId val="408102688"/>
      </c:barChart>
      <c:catAx>
        <c:axId val="408102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102688"/>
        <c:crosses val="autoZero"/>
        <c:auto val="1"/>
        <c:lblAlgn val="ctr"/>
        <c:lblOffset val="100"/>
        <c:noMultiLvlLbl val="0"/>
      </c:catAx>
      <c:valAx>
        <c:axId val="40810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102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D7B4F-8443-4D0D-AD8F-7A6F389D0467}" type="datetimeFigureOut">
              <a:rPr lang="de-CH" smtClean="0"/>
              <a:t>25.05.2020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ED45A-D577-44F2-AA41-6E81CCFBA8AC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84814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25.05.2020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1663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66526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1552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481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3686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4249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37318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1651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9649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7057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65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0620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9997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4839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535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3443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7088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Quelle: Baukosten der häufigsten</a:t>
            </a:r>
            <a:r>
              <a:rPr lang="de-CH" baseline="0" dirty="0" smtClean="0"/>
              <a:t> Langsamverkehrsinfrasturturen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6610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Reisezeitverlust</a:t>
            </a:r>
            <a:r>
              <a:rPr lang="de-CH" baseline="0" dirty="0" smtClean="0"/>
              <a:t> erläutern. -&gt; erwartet Wartezeit pro Nutzer 5’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9797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Berechnet aus: Anzahl Unfälle</a:t>
            </a:r>
            <a:r>
              <a:rPr lang="de-CH" baseline="0" dirty="0" smtClean="0"/>
              <a:t> nach Unfalltyp (2018) geteilt durch Gesamtleistung des Fahrzeugtyps (2018)</a:t>
            </a:r>
          </a:p>
          <a:p>
            <a:r>
              <a:rPr lang="de-CH" baseline="0" dirty="0" smtClean="0"/>
              <a:t>-&gt; Quelle erwähnen. BFS; Leistungen des privaten Personenverkehr </a:t>
            </a:r>
          </a:p>
          <a:p>
            <a:r>
              <a:rPr lang="de-CH" baseline="0" dirty="0" smtClean="0"/>
              <a:t>	          ASTRA; Strassenverkehrsunfall-Statistik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66359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2913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8558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Rote</a:t>
            </a:r>
            <a:r>
              <a:rPr lang="de-CH" baseline="0" dirty="0" smtClean="0"/>
              <a:t> linie erklären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Auf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2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649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84102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5213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Veränderung gegenüber Zustand</a:t>
            </a:r>
            <a:r>
              <a:rPr lang="de-CH" baseline="0" dirty="0" smtClean="0"/>
              <a:t> «0»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1900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8675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7293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6930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0813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1487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96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0247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8058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5519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96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Vor allem</a:t>
            </a:r>
            <a:r>
              <a:rPr lang="de-CH" baseline="0" dirty="0" smtClean="0"/>
              <a:t> innerstädtischer Verkehr aufgrund Quell- Zielverkehr vom Zentrum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8068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Zukunftsorientiert das Problem</a:t>
            </a:r>
            <a:r>
              <a:rPr lang="de-DE" baseline="0" dirty="0" smtClean="0"/>
              <a:t> nachhaltig Lösung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391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Einflüsse auf DTV</a:t>
            </a:r>
            <a:r>
              <a:rPr lang="de-CH" baseline="0" dirty="0" smtClean="0"/>
              <a:t> VELO und AUTO</a:t>
            </a:r>
          </a:p>
          <a:p>
            <a:endParaRPr lang="de-CH" baseline="0" dirty="0" smtClean="0"/>
          </a:p>
          <a:p>
            <a:r>
              <a:rPr lang="de-CH" baseline="0" dirty="0" smtClean="0"/>
              <a:t>-&gt; Usterwest und Moosacker nochmals erwähnen.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2229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Einflüsse auf DTV</a:t>
            </a:r>
            <a:r>
              <a:rPr lang="de-CH" baseline="0" dirty="0" smtClean="0"/>
              <a:t> VELO und AUTO</a:t>
            </a:r>
          </a:p>
          <a:p>
            <a:endParaRPr lang="de-CH" baseline="0" dirty="0" smtClean="0"/>
          </a:p>
          <a:p>
            <a:r>
              <a:rPr lang="de-CH" baseline="0" dirty="0" smtClean="0"/>
              <a:t>-&gt; Usterwest und Moosacker nochmals erwähnen.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041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705393"/>
            <a:ext cx="8496300" cy="1499467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itchFamily="2" charset="2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Bachelorarbeit 2020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151101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Bedarfsgerechte</a:t>
            </a:r>
            <a:r>
              <a:rPr lang="en-US" dirty="0" smtClean="0"/>
              <a:t> </a:t>
            </a:r>
            <a:r>
              <a:rPr lang="en-US" dirty="0" err="1" smtClean="0"/>
              <a:t>Optimierung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des </a:t>
            </a:r>
            <a:r>
              <a:rPr lang="en-US" dirty="0" err="1" smtClean="0"/>
              <a:t>Velonetz</a:t>
            </a:r>
            <a:r>
              <a:rPr lang="en-US" dirty="0" smtClean="0"/>
              <a:t> </a:t>
            </a:r>
            <a:r>
              <a:rPr lang="en-US" dirty="0" err="1" smtClean="0"/>
              <a:t>Uster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10561"/>
            <a:ext cx="8496300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altLang="de-DE" dirty="0" smtClean="0"/>
              <a:t>Bachelortextformat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altLang="de-DE" dirty="0" smtClean="0"/>
              <a:t>Bachelortitelformat bearbeiten</a:t>
            </a:r>
            <a:endParaRPr lang="de-DE" dirty="0"/>
          </a:p>
        </p:txBody>
      </p:sp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234824" y="6300189"/>
            <a:ext cx="2438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 sz="800" b="1" dirty="0">
                <a:cs typeface="Arial" charset="0"/>
              </a:rPr>
              <a:t>Institut für Bau- und Infrastrukturmanagement</a:t>
            </a:r>
          </a:p>
          <a:p>
            <a:r>
              <a:rPr lang="de-CH" sz="800" dirty="0">
                <a:cs typeface="Arial" charset="0"/>
              </a:rPr>
              <a:t>Professur für Infrastrukturmanagement</a:t>
            </a:r>
          </a:p>
          <a:p>
            <a:r>
              <a:rPr lang="de-CH" sz="800" dirty="0">
                <a:cs typeface="Arial" charset="0"/>
              </a:rPr>
              <a:t>Prof. Dr. Bryan T. Adey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51012" y="6351588"/>
            <a:ext cx="28733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r>
              <a:rPr lang="de-CH" dirty="0" smtClean="0"/>
              <a:t>Bachelorarbeit – Cyrano </a:t>
            </a:r>
            <a:r>
              <a:rPr lang="de-CH" dirty="0" err="1" smtClean="0"/>
              <a:t>Golliez</a:t>
            </a:r>
            <a:r>
              <a:rPr lang="de-CH" dirty="0" smtClean="0"/>
              <a:t> – FS 2020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23850" y="4151101"/>
            <a:ext cx="8496300" cy="1152128"/>
          </a:xfrm>
        </p:spPr>
        <p:txBody>
          <a:bodyPr/>
          <a:lstStyle/>
          <a:p>
            <a:r>
              <a:rPr lang="de-CH" dirty="0" smtClean="0"/>
              <a:t>Bedarfsgerechte Optimierung des Velonetz Uster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Erreichbarkeit verbessern</a:t>
            </a:r>
          </a:p>
          <a:p>
            <a:endParaRPr lang="de-CH" dirty="0"/>
          </a:p>
          <a:p>
            <a:pPr lvl="1"/>
            <a:r>
              <a:rPr lang="de-CH" dirty="0" smtClean="0"/>
              <a:t>Verkehrssicherheit erhöhen und Reisezeit verkürzen</a:t>
            </a:r>
          </a:p>
          <a:p>
            <a:pPr marL="361950" lvl="1" indent="0">
              <a:buNone/>
            </a:pPr>
            <a:endParaRPr lang="de-CH" dirty="0"/>
          </a:p>
          <a:p>
            <a:r>
              <a:rPr lang="de-CH" dirty="0" smtClean="0"/>
              <a:t>Strassenraum aufwerten</a:t>
            </a:r>
          </a:p>
          <a:p>
            <a:endParaRPr lang="de-CH" dirty="0"/>
          </a:p>
          <a:p>
            <a:r>
              <a:rPr lang="de-CH" dirty="0"/>
              <a:t>Zukunftsorientiert</a:t>
            </a:r>
          </a:p>
          <a:p>
            <a:pPr lvl="1"/>
            <a:r>
              <a:rPr lang="de-CH" dirty="0"/>
              <a:t>Für 40 </a:t>
            </a:r>
            <a:r>
              <a:rPr lang="de-CH" dirty="0" smtClean="0"/>
              <a:t>Jahre</a:t>
            </a: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Nutzen </a:t>
            </a:r>
            <a:r>
              <a:rPr lang="de-CH" dirty="0" smtClean="0"/>
              <a:t>der Interessensgruppen vergrössern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 des Eingriffs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4959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323850" y="2024060"/>
            <a:ext cx="2901950" cy="4213225"/>
          </a:xfrm>
        </p:spPr>
        <p:txBody>
          <a:bodyPr/>
          <a:lstStyle/>
          <a:p>
            <a:r>
              <a:rPr lang="de-CH" sz="2400" u="sng" dirty="0" smtClean="0"/>
              <a:t>Besitzer</a:t>
            </a:r>
          </a:p>
          <a:p>
            <a:endParaRPr lang="de-CH" dirty="0"/>
          </a:p>
          <a:p>
            <a:r>
              <a:rPr lang="de-CH" dirty="0" smtClean="0"/>
              <a:t>Gemeinde Uster</a:t>
            </a:r>
          </a:p>
          <a:p>
            <a:r>
              <a:rPr lang="de-CH" dirty="0" smtClean="0"/>
              <a:t>Kanton Zürich</a:t>
            </a:r>
          </a:p>
          <a:p>
            <a:r>
              <a:rPr lang="de-CH" dirty="0" smtClean="0"/>
              <a:t>SBB</a:t>
            </a:r>
          </a:p>
          <a:p>
            <a:endParaRPr lang="de-CH" dirty="0"/>
          </a:p>
          <a:p>
            <a:r>
              <a:rPr lang="de-CH" dirty="0" smtClean="0"/>
              <a:t>Bau- und</a:t>
            </a:r>
            <a:r>
              <a:rPr lang="de-CH" dirty="0"/>
              <a:t> </a:t>
            </a:r>
            <a:r>
              <a:rPr lang="de-CH" dirty="0" smtClean="0"/>
              <a:t>Wartungskosten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Interessensgruppen</a:t>
            </a:r>
            <a:endParaRPr lang="de-CH" dirty="0"/>
          </a:p>
        </p:txBody>
      </p:sp>
      <p:sp>
        <p:nvSpPr>
          <p:cNvPr id="8" name="Inhaltsplatzhalter 1"/>
          <p:cNvSpPr>
            <a:spLocks noGrp="1"/>
          </p:cNvSpPr>
          <p:nvPr>
            <p:ph sz="half" idx="1"/>
          </p:nvPr>
        </p:nvSpPr>
        <p:spPr>
          <a:xfrm>
            <a:off x="3419475" y="2016122"/>
            <a:ext cx="2305050" cy="4213225"/>
          </a:xfrm>
        </p:spPr>
        <p:txBody>
          <a:bodyPr/>
          <a:lstStyle/>
          <a:p>
            <a:r>
              <a:rPr lang="de-CH" sz="2400" u="sng" dirty="0" smtClean="0"/>
              <a:t>Nutzer</a:t>
            </a:r>
          </a:p>
          <a:p>
            <a:endParaRPr lang="de-CH" sz="2200" u="sng" dirty="0" smtClean="0"/>
          </a:p>
          <a:p>
            <a:r>
              <a:rPr lang="de-CH" dirty="0" smtClean="0"/>
              <a:t>Autofahrer</a:t>
            </a:r>
          </a:p>
          <a:p>
            <a:r>
              <a:rPr lang="de-CH" dirty="0" smtClean="0"/>
              <a:t>Velofahrer</a:t>
            </a:r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Betriebskosten</a:t>
            </a:r>
          </a:p>
          <a:p>
            <a:r>
              <a:rPr lang="de-CH" dirty="0" smtClean="0"/>
              <a:t>Reisezeitkosten</a:t>
            </a:r>
            <a:endParaRPr lang="de-CH" dirty="0"/>
          </a:p>
        </p:txBody>
      </p:sp>
      <p:sp>
        <p:nvSpPr>
          <p:cNvPr id="9" name="Inhaltsplatzhalter 1"/>
          <p:cNvSpPr>
            <a:spLocks noGrp="1"/>
          </p:cNvSpPr>
          <p:nvPr>
            <p:ph sz="half" idx="1"/>
          </p:nvPr>
        </p:nvSpPr>
        <p:spPr>
          <a:xfrm>
            <a:off x="5918200" y="2024061"/>
            <a:ext cx="2901950" cy="4213225"/>
          </a:xfrm>
        </p:spPr>
        <p:txBody>
          <a:bodyPr/>
          <a:lstStyle/>
          <a:p>
            <a:r>
              <a:rPr lang="de-CH" sz="2400" u="sng" dirty="0" smtClean="0"/>
              <a:t>Öffentlichkeit</a:t>
            </a:r>
            <a:endParaRPr lang="de-CH" sz="2200" u="sng" dirty="0" smtClean="0"/>
          </a:p>
          <a:p>
            <a:endParaRPr lang="de-CH" sz="2200" u="sng" dirty="0"/>
          </a:p>
          <a:p>
            <a:r>
              <a:rPr lang="de-CH" dirty="0" smtClean="0"/>
              <a:t>Direkt- und indirekt Betroffenen </a:t>
            </a:r>
          </a:p>
          <a:p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r>
              <a:rPr lang="de-CH" dirty="0" smtClean="0"/>
              <a:t>Umwelt-belastungskosten</a:t>
            </a:r>
          </a:p>
          <a:p>
            <a:r>
              <a:rPr lang="de-CH" dirty="0" smtClean="0"/>
              <a:t>Unfallkosten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7005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Zielfunktion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2" y="1885315"/>
            <a:ext cx="7773515" cy="413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Bevölkerungswachstum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Zentrumsentwicklung und Verkehrsberuhigung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Ausbau der Veloparkieranlagen 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Aufwertung der </a:t>
            </a:r>
            <a:r>
              <a:rPr lang="de-CH" dirty="0"/>
              <a:t>Quartiere nördlich des Bahnhofs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Förderung des Langsamverkehrs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Ausbau Spital und Sportanlage Buchholz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066800"/>
          </a:xfrm>
        </p:spPr>
        <p:txBody>
          <a:bodyPr/>
          <a:lstStyle/>
          <a:p>
            <a:r>
              <a:rPr lang="de-CH" dirty="0" smtClean="0"/>
              <a:t>Unsichere Einflüsse: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6940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066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/>
              <a:t>Bevölkerungswachstum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05" y="2022474"/>
            <a:ext cx="5150046" cy="3247320"/>
          </a:xfrm>
          <a:prstGeom prst="rect">
            <a:avLst/>
          </a:prstGeom>
        </p:spPr>
      </p:pic>
      <p:sp>
        <p:nvSpPr>
          <p:cNvPr id="9" name="Inhaltsplatzhalter 1"/>
          <p:cNvSpPr txBox="1">
            <a:spLocks/>
          </p:cNvSpPr>
          <p:nvPr/>
        </p:nvSpPr>
        <p:spPr>
          <a:xfrm>
            <a:off x="476249" y="1701800"/>
            <a:ext cx="3435351" cy="40005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000" dirty="0" smtClean="0"/>
              <a:t>Szenario SB1: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+0.5%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25%</a:t>
            </a:r>
          </a:p>
          <a:p>
            <a:pPr>
              <a:lnSpc>
                <a:spcPct val="150000"/>
              </a:lnSpc>
            </a:pPr>
            <a:r>
              <a:rPr lang="de-CH" sz="2000" dirty="0" smtClean="0"/>
              <a:t>Szenario SB2: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+1.0%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50%</a:t>
            </a:r>
          </a:p>
          <a:p>
            <a:pPr>
              <a:lnSpc>
                <a:spcPct val="150000"/>
              </a:lnSpc>
            </a:pPr>
            <a:r>
              <a:rPr lang="de-CH" sz="2000" dirty="0" smtClean="0"/>
              <a:t>Szenario SB3: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+1.5%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25%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7937624" y="5375024"/>
            <a:ext cx="882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STEK</a:t>
            </a:r>
          </a:p>
        </p:txBody>
      </p:sp>
    </p:spTree>
    <p:extLst>
      <p:ext uri="{BB962C8B-B14F-4D97-AF65-F5344CB8AC3E}">
        <p14:creationId xmlns:p14="http://schemas.microsoft.com/office/powerpoint/2010/main" val="865265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49" y="804943"/>
            <a:ext cx="4526931" cy="11903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DTV:</a:t>
            </a:r>
            <a:br>
              <a:rPr lang="de-CH" dirty="0" smtClean="0"/>
            </a:br>
            <a:r>
              <a:rPr lang="de-CH" sz="1800" dirty="0" smtClean="0"/>
              <a:t>Tägliches Verkehrsaufkommen</a:t>
            </a:r>
            <a:endParaRPr lang="de-CH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59213" y="2066014"/>
            <a:ext cx="3435351" cy="27561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900769"/>
            <a:ext cx="4953000" cy="26751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27" y="3575940"/>
            <a:ext cx="4990223" cy="2675171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323849" y="2521981"/>
            <a:ext cx="3435351" cy="1524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000" dirty="0" smtClean="0"/>
              <a:t>2016 (GIS):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DTV-MIV: 12’023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Velo-Anteil: 10.35%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479876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 SU1: Eintrittswahrscheinlichkeit 5%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Prognose STEK: Stagnation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 smtClean="0"/>
              <a:t>Jährliches Wachstum: 0.5%  </a:t>
            </a:r>
            <a:r>
              <a:rPr lang="de-CH" sz="1600" dirty="0"/>
              <a:t>→  + 7</a:t>
            </a:r>
            <a:r>
              <a:rPr lang="de-CH" sz="1600" dirty="0" smtClean="0"/>
              <a:t> Velos/Tag</a:t>
            </a:r>
          </a:p>
          <a:p>
            <a:pPr>
              <a:lnSpc>
                <a:spcPct val="150000"/>
              </a:lnSpc>
            </a:pPr>
            <a:r>
              <a:rPr lang="de-CH" sz="2200" dirty="0" smtClean="0"/>
              <a:t>SU2: Eintrittswahrscheinlichkeit 57.5%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Wachstum Leistung Langsamverkehr: 32% (Verkehrsperspektive 2040)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/>
              <a:t>Jährliches Wachstum: </a:t>
            </a:r>
            <a:r>
              <a:rPr lang="de-CH" sz="1600" dirty="0" smtClean="0"/>
              <a:t>1.3%  →  + 16 Velos/Tag</a:t>
            </a:r>
          </a:p>
          <a:p>
            <a:pPr>
              <a:lnSpc>
                <a:spcPct val="150000"/>
              </a:lnSpc>
            </a:pPr>
            <a:r>
              <a:rPr lang="de-CH" sz="2200" dirty="0" smtClean="0"/>
              <a:t>SU3: Eintrittswahrscheinlichkeit 32.5%</a:t>
            </a:r>
            <a:endParaRPr lang="de-CH" sz="2200" dirty="0"/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Übermässiges Wachstum</a:t>
            </a:r>
            <a:endParaRPr lang="de-CH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/>
              <a:t>Jährliches Wachstum: </a:t>
            </a:r>
            <a:r>
              <a:rPr lang="de-CH" sz="1600" dirty="0" smtClean="0"/>
              <a:t>2</a:t>
            </a:r>
            <a:r>
              <a:rPr lang="de-CH" sz="1600" dirty="0"/>
              <a:t>%  →  </a:t>
            </a:r>
            <a:r>
              <a:rPr lang="de-CH" sz="1600" dirty="0">
                <a:solidFill>
                  <a:srgbClr val="000000"/>
                </a:solidFill>
              </a:rPr>
              <a:t>+ </a:t>
            </a:r>
            <a:r>
              <a:rPr lang="de-CH" sz="1600" dirty="0" smtClean="0">
                <a:solidFill>
                  <a:srgbClr val="000000"/>
                </a:solidFill>
              </a:rPr>
              <a:t> 25 </a:t>
            </a:r>
            <a:r>
              <a:rPr lang="de-CH" sz="1600" dirty="0" smtClean="0"/>
              <a:t>Velos/Tag</a:t>
            </a:r>
            <a:endParaRPr lang="de-CH" sz="1600" dirty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Umsetzung STEK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024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Szenario SU1: </a:t>
            </a:r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Szenarien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782896"/>
            <a:ext cx="820745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99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314514"/>
            <a:ext cx="3870968" cy="1575819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36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1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068387"/>
            <a:ext cx="3998984" cy="482194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23850" y="1358900"/>
            <a:ext cx="4133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1.5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3.5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50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37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15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2500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3350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6457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36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2</a:t>
            </a:r>
            <a:endParaRPr lang="de-CH" dirty="0"/>
          </a:p>
        </p:txBody>
      </p:sp>
      <p:sp>
        <p:nvSpPr>
          <p:cNvPr id="10" name="Textfeld 9"/>
          <p:cNvSpPr txBox="1"/>
          <p:nvPr/>
        </p:nvSpPr>
        <p:spPr>
          <a:xfrm>
            <a:off x="323850" y="1358900"/>
            <a:ext cx="413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Unterführung: 55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1.5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30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30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20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2500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3767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Wartezeit: 5’</a:t>
            </a:r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068387"/>
            <a:ext cx="3998984" cy="4821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658291"/>
            <a:ext cx="3870968" cy="1575819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 flipV="1">
            <a:off x="323850" y="6234110"/>
            <a:ext cx="8496300" cy="20479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1005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Uster zu verbessern, um den künftigen Bedürfnissen gerecht zu werden</a:t>
            </a:r>
          </a:p>
          <a:p>
            <a:pPr marL="0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Teil der praktischen Ausbildung im Bereich Infrastrukturmanagement</a:t>
            </a:r>
          </a:p>
          <a:p>
            <a:pPr lvl="1"/>
            <a:r>
              <a:rPr lang="de-CH" dirty="0" smtClean="0"/>
              <a:t>Behandlung realer Probleme</a:t>
            </a:r>
          </a:p>
          <a:p>
            <a:pPr lvl="1"/>
            <a:r>
              <a:rPr lang="de-CH" dirty="0" smtClean="0"/>
              <a:t>Anwendung geeigneter Verfahren und Methoden</a:t>
            </a:r>
          </a:p>
          <a:p>
            <a:pPr lvl="1"/>
            <a:r>
              <a:rPr lang="de-CH" dirty="0" smtClean="0"/>
              <a:t>Entwicklung kreativer Lösungen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 der Projektarbeit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1233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23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3</a:t>
            </a:r>
            <a:endParaRPr lang="de-CH" dirty="0"/>
          </a:p>
        </p:txBody>
      </p:sp>
      <p:sp>
        <p:nvSpPr>
          <p:cNvPr id="10" name="Textfeld 9"/>
          <p:cNvSpPr txBox="1"/>
          <p:nvPr/>
        </p:nvSpPr>
        <p:spPr>
          <a:xfrm>
            <a:off x="323850" y="1358900"/>
            <a:ext cx="413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Unterführung: 65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2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30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30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25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1250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4600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Wartezeit: 7’</a:t>
            </a:r>
            <a:endParaRPr lang="de-CH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732927"/>
            <a:ext cx="3870968" cy="1575819"/>
          </a:xfrm>
          <a:prstGeom prst="rect">
            <a:avLst/>
          </a:prstGeom>
        </p:spPr>
      </p:pic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10" y="1035214"/>
            <a:ext cx="3989840" cy="4810920"/>
          </a:xfrm>
        </p:spPr>
      </p:pic>
    </p:spTree>
    <p:extLst>
      <p:ext uri="{BB962C8B-B14F-4D97-AF65-F5344CB8AC3E}">
        <p14:creationId xmlns:p14="http://schemas.microsoft.com/office/powerpoint/2010/main" val="2761066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de-CH" sz="2200" dirty="0" smtClean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Kostenberechnung eines Szenarios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497"/>
            <a:ext cx="9144000" cy="27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82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de-CH" sz="2200" dirty="0" smtClean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8001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Risikoberechnung einer Variante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088"/>
            <a:ext cx="9144000" cy="27623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324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719470"/>
            <a:ext cx="8496300" cy="4057440"/>
          </a:xfrm>
        </p:spPr>
        <p:txBody>
          <a:bodyPr/>
          <a:lstStyle/>
          <a:p>
            <a:r>
              <a:rPr lang="de-CH" dirty="0" smtClean="0"/>
              <a:t>Zustand 0:</a:t>
            </a:r>
          </a:p>
          <a:p>
            <a:pPr lvl="1"/>
            <a:r>
              <a:rPr lang="de-CH" dirty="0" smtClean="0"/>
              <a:t>Unverändert</a:t>
            </a:r>
          </a:p>
          <a:p>
            <a:r>
              <a:rPr lang="de-CH" dirty="0" smtClean="0"/>
              <a:t>Zustand 1: </a:t>
            </a:r>
          </a:p>
          <a:p>
            <a:pPr lvl="1"/>
            <a:r>
              <a:rPr lang="de-CH" dirty="0" smtClean="0"/>
              <a:t>E-Auto Anteil verändert -&gt; auf 50% in 2050 reduziert</a:t>
            </a:r>
            <a:endParaRPr lang="de-CH" dirty="0"/>
          </a:p>
          <a:p>
            <a:r>
              <a:rPr lang="de-CH" dirty="0" smtClean="0"/>
              <a:t>Zustand 2:</a:t>
            </a:r>
          </a:p>
          <a:p>
            <a:pPr lvl="1"/>
            <a:r>
              <a:rPr lang="de-CH" dirty="0" smtClean="0"/>
              <a:t>Unfallrisiken der Varianten 2 und 3 verändert</a:t>
            </a:r>
            <a:endParaRPr lang="de-CH" dirty="0"/>
          </a:p>
          <a:p>
            <a:r>
              <a:rPr lang="de-CH" dirty="0" smtClean="0"/>
              <a:t>Zustand 3: </a:t>
            </a:r>
          </a:p>
          <a:p>
            <a:pPr lvl="1"/>
            <a:r>
              <a:rPr lang="de-CH" dirty="0" smtClean="0"/>
              <a:t>Eintrittsw’keiten der Szenarien verändert</a:t>
            </a:r>
            <a:endParaRPr lang="de-CH" dirty="0"/>
          </a:p>
          <a:p>
            <a:r>
              <a:rPr lang="de-CH" dirty="0" smtClean="0"/>
              <a:t>Zustand 4:</a:t>
            </a:r>
          </a:p>
          <a:p>
            <a:pPr lvl="1"/>
            <a:r>
              <a:rPr lang="de-CH" dirty="0" smtClean="0"/>
              <a:t>Veränderung der durchschnittlichen Wartezeit der Variante 3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16226"/>
            <a:ext cx="8496300" cy="797584"/>
          </a:xfrm>
        </p:spPr>
        <p:txBody>
          <a:bodyPr/>
          <a:lstStyle/>
          <a:p>
            <a:r>
              <a:rPr lang="de-CH" dirty="0" smtClean="0"/>
              <a:t>Sensitivitätsanalyse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354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4029489" cy="421004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Variante 2 deckt den Bedarf nach Mobilität in Uster optimal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smtClean="0"/>
              <a:t>Optimiert die Zielfunktion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Grösste Nutzenmaximierung</a:t>
            </a:r>
          </a:p>
          <a:p>
            <a:pPr lvl="2"/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106714"/>
            <a:ext cx="3998984" cy="48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9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37" y="1921895"/>
            <a:ext cx="5677681" cy="405765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Begründung (1)</a:t>
            </a:r>
            <a:endParaRPr lang="de-CH" dirty="0"/>
          </a:p>
        </p:txBody>
      </p:sp>
      <p:sp>
        <p:nvSpPr>
          <p:cNvPr id="9" name="Textfeld 8"/>
          <p:cNvSpPr txBox="1"/>
          <p:nvPr/>
        </p:nvSpPr>
        <p:spPr>
          <a:xfrm>
            <a:off x="512957" y="1902084"/>
            <a:ext cx="109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Zustand: 0</a:t>
            </a:r>
          </a:p>
        </p:txBody>
      </p:sp>
    </p:spTree>
    <p:extLst>
      <p:ext uri="{BB962C8B-B14F-4D97-AF65-F5344CB8AC3E}">
        <p14:creationId xmlns:p14="http://schemas.microsoft.com/office/powerpoint/2010/main" val="308592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Begründung: (2)</a:t>
            </a:r>
            <a:endParaRPr lang="de-CH" dirty="0"/>
          </a:p>
        </p:txBody>
      </p:sp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778276"/>
              </p:ext>
            </p:extLst>
          </p:nvPr>
        </p:nvGraphicFramePr>
        <p:xfrm>
          <a:off x="323849" y="2024064"/>
          <a:ext cx="8496301" cy="2730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9349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761893"/>
            <a:ext cx="8496300" cy="4472217"/>
          </a:xfrm>
        </p:spPr>
        <p:txBody>
          <a:bodyPr/>
          <a:lstStyle/>
          <a:p>
            <a:endParaRPr lang="de-CH" dirty="0"/>
          </a:p>
          <a:p>
            <a:r>
              <a:rPr lang="de-CH" dirty="0" smtClean="0"/>
              <a:t>Empfehlung an die Stadt Uster:</a:t>
            </a:r>
          </a:p>
          <a:p>
            <a:pPr lvl="1"/>
            <a:r>
              <a:rPr lang="de-CH" dirty="0"/>
              <a:t>Bau der Variante </a:t>
            </a:r>
            <a:r>
              <a:rPr lang="de-CH" dirty="0" smtClean="0"/>
              <a:t>2</a:t>
            </a:r>
          </a:p>
          <a:p>
            <a:pPr lvl="1"/>
            <a:r>
              <a:rPr lang="de-CH" dirty="0" smtClean="0"/>
              <a:t>Vergleich der Varianten 2 und 3 im Rahmen einer Hauptstudie</a:t>
            </a:r>
          </a:p>
          <a:p>
            <a:pPr lvl="1"/>
            <a:r>
              <a:rPr lang="de-CH" dirty="0" smtClean="0"/>
              <a:t>Variante 1 «keine Veränderung»  	         keine Option</a:t>
            </a:r>
            <a:endParaRPr lang="de-CH" dirty="0"/>
          </a:p>
          <a:p>
            <a:endParaRPr lang="de-CH" dirty="0" smtClean="0"/>
          </a:p>
          <a:p>
            <a:r>
              <a:rPr lang="de-CH" dirty="0" smtClean="0"/>
              <a:t>Fussgänger und ÖV in die Entscheidung miteinbeziehen</a:t>
            </a:r>
            <a:endParaRPr lang="de-CH" dirty="0"/>
          </a:p>
          <a:p>
            <a:r>
              <a:rPr lang="de-CH" dirty="0" smtClean="0"/>
              <a:t>Weitere Einflüsse modellieren (Unsicherheiten)</a:t>
            </a:r>
          </a:p>
          <a:p>
            <a:pPr lvl="1"/>
            <a:r>
              <a:rPr lang="de-CH" dirty="0" smtClean="0"/>
              <a:t>Verkehrssimulationen</a:t>
            </a:r>
          </a:p>
          <a:p>
            <a:pPr lvl="1"/>
            <a:r>
              <a:rPr lang="de-CH" dirty="0" smtClean="0"/>
              <a:t>Sicherheitslage vor Ort analysieren</a:t>
            </a:r>
          </a:p>
          <a:p>
            <a:pPr lvl="1"/>
            <a:r>
              <a:rPr lang="de-CH" dirty="0" smtClean="0"/>
              <a:t>Politischer Diskurs</a:t>
            </a:r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Schlussfolgerung und Ausblick:</a:t>
            </a:r>
            <a:endParaRPr lang="de-CH" dirty="0"/>
          </a:p>
        </p:txBody>
      </p:sp>
      <p:cxnSp>
        <p:nvCxnSpPr>
          <p:cNvPr id="8" name="Gerader Verbinder 7"/>
          <p:cNvCxnSpPr/>
          <p:nvPr/>
        </p:nvCxnSpPr>
        <p:spPr>
          <a:xfrm>
            <a:off x="4906537" y="3512641"/>
            <a:ext cx="5910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97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7" name="Immagine 5" descr="Immagine che contiene LEGO, giocattolo&#10;&#10;Descrizione generata automaticamente">
            <a:extLst>
              <a:ext uri="{FF2B5EF4-FFF2-40B4-BE49-F238E27FC236}">
                <a16:creationId xmlns:a16="http://schemas.microsoft.com/office/drawing/2014/main" xmlns="" id="{D6337EF0-BB67-1747-808B-C16F2602AA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80" y="700087"/>
            <a:ext cx="5608639" cy="56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5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545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Problemlösungsprozess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smtClean="0"/>
              <a:t>Zielfunktion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Entscheidungsbaum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Sensitivitätsanalyse</a:t>
            </a:r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Grundlagen und Theorie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6404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45697"/>
            <a:ext cx="8496300" cy="4210046"/>
          </a:xfrm>
        </p:spPr>
        <p:txBody>
          <a:bodyPr/>
          <a:lstStyle/>
          <a:p>
            <a:pPr marL="400050" indent="-400050">
              <a:buFont typeface="+mj-lt"/>
              <a:buAutoNum type="romanLcPeriod"/>
            </a:pPr>
            <a:r>
              <a:rPr lang="de-DE" sz="1300" dirty="0" err="1"/>
              <a:t>Adey</a:t>
            </a:r>
            <a:r>
              <a:rPr lang="de-DE" sz="1300" dirty="0"/>
              <a:t>, B. T. 2019. Unterrichtsmaterial von </a:t>
            </a:r>
            <a:r>
              <a:rPr lang="de-DE" sz="1300" dirty="0" smtClean="0"/>
              <a:t>Systems Engineering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BFS und ASTRA. 2019. </a:t>
            </a:r>
            <a:r>
              <a:rPr lang="de-DE" sz="1300" dirty="0" err="1"/>
              <a:t>Strassenfahrzeugbestand</a:t>
            </a:r>
            <a:r>
              <a:rPr lang="de-DE" sz="1300" dirty="0"/>
              <a:t> (MFZ). </a:t>
            </a:r>
            <a:endParaRPr lang="de-DE" sz="1300" dirty="0" smtClean="0"/>
          </a:p>
          <a:p>
            <a:pPr marL="400050" indent="-400050">
              <a:buFont typeface="+mj-lt"/>
              <a:buAutoNum type="romanLcPeriod"/>
            </a:pPr>
            <a:r>
              <a:rPr lang="de-DE" sz="1300" dirty="0" smtClean="0"/>
              <a:t>Bundesamt </a:t>
            </a:r>
            <a:r>
              <a:rPr lang="de-DE" sz="1300" dirty="0"/>
              <a:t>für Raumentwicklung. 2004. Externe Lärmkosten des </a:t>
            </a:r>
            <a:r>
              <a:rPr lang="de-DE" sz="1300" dirty="0" err="1"/>
              <a:t>Strassen</a:t>
            </a:r>
            <a:r>
              <a:rPr lang="de-DE" sz="1300" dirty="0"/>
              <a:t>- und </a:t>
            </a:r>
            <a:r>
              <a:rPr lang="de-DE" sz="1300" dirty="0" smtClean="0"/>
              <a:t>Schienenverkehrs der </a:t>
            </a:r>
            <a:r>
              <a:rPr lang="de-DE" sz="1300" dirty="0"/>
              <a:t>Schweiz, Aktualisierung für das Jahr 2000, </a:t>
            </a:r>
            <a:r>
              <a:rPr lang="de-DE" sz="1300" dirty="0" smtClean="0"/>
              <a:t>Bern. </a:t>
            </a:r>
            <a:r>
              <a:rPr lang="de-DE" sz="1300" dirty="0"/>
              <a:t>2016. </a:t>
            </a:r>
            <a:endParaRPr lang="de-DE" sz="1300" dirty="0" smtClean="0"/>
          </a:p>
          <a:p>
            <a:pPr marL="400050" indent="-400050">
              <a:buFont typeface="+mj-lt"/>
              <a:buAutoNum type="romanLcPeriod"/>
            </a:pPr>
            <a:r>
              <a:rPr lang="de-CH" sz="1300" dirty="0"/>
              <a:t>Bundesamt für Raumentwicklung. 2004</a:t>
            </a:r>
            <a:r>
              <a:rPr lang="de-CH" sz="1300" dirty="0" smtClean="0"/>
              <a:t>. </a:t>
            </a:r>
            <a:r>
              <a:rPr lang="de-DE" sz="1300" dirty="0" smtClean="0"/>
              <a:t>Verkehrsperspektiven </a:t>
            </a:r>
            <a:r>
              <a:rPr lang="de-DE" sz="1300" dirty="0"/>
              <a:t>2040. Entwicklung des Personen- und </a:t>
            </a:r>
            <a:r>
              <a:rPr lang="de-DE" sz="1300" dirty="0" smtClean="0"/>
              <a:t>Güterverkehrs </a:t>
            </a:r>
            <a:r>
              <a:rPr lang="de-CH" sz="1300" dirty="0" smtClean="0"/>
              <a:t>in </a:t>
            </a:r>
            <a:r>
              <a:rPr lang="de-CH" sz="1300" dirty="0"/>
              <a:t>der Schweiz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Bundesamt für Statistik (BFS). 2019. Leistungen des privaten Personenverkehrs auf </a:t>
            </a:r>
            <a:r>
              <a:rPr lang="de-DE" sz="1300" dirty="0" smtClean="0"/>
              <a:t>der </a:t>
            </a:r>
            <a:r>
              <a:rPr lang="de-CH" sz="1300" dirty="0" smtClean="0"/>
              <a:t>Strasse</a:t>
            </a:r>
            <a:r>
              <a:rPr lang="de-CH" sz="1300" dirty="0"/>
              <a:t>. Methodenbericht </a:t>
            </a:r>
            <a:r>
              <a:rPr lang="de-CH" sz="1300" dirty="0" smtClean="0"/>
              <a:t>2019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Bundesamt für Statistik / Bundesamt für Raumentwicklung. 2017. Verkehrsverhalten </a:t>
            </a:r>
            <a:r>
              <a:rPr lang="de-DE" sz="1300" dirty="0" smtClean="0"/>
              <a:t>der Bevölkerung</a:t>
            </a:r>
            <a:r>
              <a:rPr lang="de-DE" sz="1300" dirty="0"/>
              <a:t>. Ergebnisse des Mikrozensus Mobilität und Verkehr 2015</a:t>
            </a:r>
            <a:r>
              <a:rPr lang="de-DE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 err="1"/>
              <a:t>Ecoplan</a:t>
            </a:r>
            <a:r>
              <a:rPr lang="de-DE" sz="1300" dirty="0"/>
              <a:t>, VSS. 2007. Externe Kosten im </a:t>
            </a:r>
            <a:r>
              <a:rPr lang="de-DE" sz="1300" dirty="0" err="1"/>
              <a:t>Strassenverkehr</a:t>
            </a:r>
            <a:r>
              <a:rPr lang="de-DE" sz="1300" dirty="0"/>
              <a:t>. Grundlagen für die </a:t>
            </a:r>
            <a:r>
              <a:rPr lang="de-DE" sz="1300" dirty="0" smtClean="0"/>
              <a:t>Durchführung </a:t>
            </a:r>
            <a:r>
              <a:rPr lang="de-CH" sz="1300" dirty="0" smtClean="0"/>
              <a:t>einer </a:t>
            </a:r>
            <a:r>
              <a:rPr lang="de-CH" sz="1300" dirty="0"/>
              <a:t>Kosten-Nutzen-Analyse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Geschäftsfeld Stadtraum und Natur. 2019. Stadtentwicklungskonzept STEK. Stadt Uster</a:t>
            </a:r>
            <a:r>
              <a:rPr lang="de-DE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CH" sz="1300" dirty="0"/>
              <a:t>Kanton Zürich. 2019a. GIS-Browser Kanton Zürich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Kontextplan AG, </a:t>
            </a:r>
            <a:r>
              <a:rPr lang="de-DE" sz="1300" dirty="0" smtClean="0"/>
              <a:t>Christina </a:t>
            </a:r>
            <a:r>
              <a:rPr lang="de-DE" sz="1300" dirty="0" err="1"/>
              <a:t>Farner</a:t>
            </a:r>
            <a:r>
              <a:rPr lang="de-DE" sz="1300" dirty="0"/>
              <a:t>, Markus Hofstetter. 2010. Baukosten der </a:t>
            </a:r>
            <a:r>
              <a:rPr lang="de-DE" sz="1300" dirty="0" smtClean="0"/>
              <a:t>häufigsten </a:t>
            </a:r>
            <a:r>
              <a:rPr lang="de-DE" sz="1300" dirty="0" err="1" smtClean="0"/>
              <a:t>Langsamverkehrsinfrastrukturen</a:t>
            </a:r>
            <a:r>
              <a:rPr lang="de-DE" sz="1300" dirty="0"/>
              <a:t>. Hrsg. Bundesamt für </a:t>
            </a:r>
            <a:r>
              <a:rPr lang="de-DE" sz="1300" dirty="0" err="1"/>
              <a:t>Strassen</a:t>
            </a:r>
            <a:r>
              <a:rPr lang="de-DE" sz="1300" dirty="0"/>
              <a:t> (ASTRA</a:t>
            </a:r>
            <a:r>
              <a:rPr lang="de-DE" sz="1300" dirty="0" smtClean="0"/>
              <a:t>).</a:t>
            </a:r>
          </a:p>
          <a:p>
            <a:pPr marL="0" indent="0">
              <a:buNone/>
            </a:pPr>
            <a:endParaRPr lang="de-CH" sz="1400" dirty="0" smtClean="0"/>
          </a:p>
          <a:p>
            <a:endParaRPr lang="de-CH" sz="1400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Literaturverzeichnis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24722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Anhang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56649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88689"/>
            <a:ext cx="8496300" cy="362902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Unterhalts- und Baukosten: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r>
              <a:rPr lang="de-CH" sz="1600" dirty="0" smtClean="0"/>
              <a:t>Velounterführung: 3’750 CHF pro m^2 (Lastfall Eisenbahn)</a:t>
            </a:r>
          </a:p>
          <a:p>
            <a:r>
              <a:rPr lang="de-CH" sz="1600" dirty="0" smtClean="0"/>
              <a:t>Rampe zur Unterführung: 130’000 CHF pro Rampe </a:t>
            </a:r>
            <a:r>
              <a:rPr lang="de-CH" sz="1100" dirty="0" smtClean="0"/>
              <a:t>(Quelle: KONTEXPLAN AG, 2010)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14828"/>
          </a:xfrm>
        </p:spPr>
        <p:txBody>
          <a:bodyPr/>
          <a:lstStyle/>
          <a:p>
            <a:r>
              <a:rPr lang="de-CH" dirty="0" smtClean="0"/>
              <a:t>Besitzerkosten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53" y="3936050"/>
            <a:ext cx="5936494" cy="118120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294" y="2929932"/>
            <a:ext cx="4130398" cy="80779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294" y="1923814"/>
            <a:ext cx="3200677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6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645853"/>
            <a:ext cx="8496300" cy="4688041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Betriebskosten: 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Reisezeitkosten: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sz="1600" dirty="0" smtClean="0"/>
              <a:t>Wartezeit pro Nutzer 5’: Zugdurchfahrt ~ 3’ + 2’ (aufgrund eines mögliche Rückstaus)</a:t>
            </a:r>
          </a:p>
          <a:p>
            <a:r>
              <a:rPr lang="de-CH" sz="1600" dirty="0" smtClean="0"/>
              <a:t>Wartezeit Variante 3: + 2’ aufgrund des eingeführten Ampelsystem</a:t>
            </a:r>
            <a:endParaRPr lang="de-CH" sz="16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Nutzerkosten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86" y="4233815"/>
            <a:ext cx="4724809" cy="10973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984" y="1851345"/>
            <a:ext cx="4290432" cy="8458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436" y="3117520"/>
            <a:ext cx="4473328" cy="85351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534" y="3971034"/>
            <a:ext cx="2735817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3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24270"/>
            <a:ext cx="8496300" cy="4551362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Umweltbelastungskosten: 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sz="2000" dirty="0" smtClean="0"/>
              <a:t>Lärmbelastung:</a:t>
            </a:r>
          </a:p>
          <a:p>
            <a:pPr marL="0" indent="0">
              <a:buNone/>
            </a:pPr>
            <a:r>
              <a:rPr lang="de-CH" dirty="0" smtClean="0"/>
              <a:t>	</a:t>
            </a:r>
          </a:p>
          <a:p>
            <a:r>
              <a:rPr lang="de-CH" sz="2000" dirty="0" smtClean="0"/>
              <a:t>Schadstoffbelastung:</a:t>
            </a:r>
            <a:endParaRPr lang="de-CH" sz="2000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						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Kosten der Öffentlichkeit (1)</a:t>
            </a:r>
            <a:endParaRPr lang="de-CH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843" y="2021400"/>
            <a:ext cx="2697714" cy="81541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68" y="3074936"/>
            <a:ext cx="3543607" cy="40389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49" y="4576825"/>
            <a:ext cx="4554551" cy="137761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868" y="3713835"/>
            <a:ext cx="5486875" cy="71634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337974" y="5405510"/>
            <a:ext cx="3288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Quelle: Bundesamt für Raumentwicklung, 2004</a:t>
            </a:r>
            <a:r>
              <a:rPr lang="de-CH" sz="1100" dirty="0"/>
              <a:t> </a:t>
            </a:r>
            <a:r>
              <a:rPr lang="de-CH" sz="1100" dirty="0" smtClean="0"/>
              <a:t>«Externe Kosten des Strassenverkehrs»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2626840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r>
              <a:rPr lang="de-CH" dirty="0" smtClean="0"/>
              <a:t>2019: 0.621%</a:t>
            </a:r>
          </a:p>
          <a:p>
            <a:pPr lvl="1"/>
            <a:r>
              <a:rPr lang="de-CH" sz="1600" dirty="0" smtClean="0"/>
              <a:t>(BFS &amp; ASTRA)</a:t>
            </a:r>
          </a:p>
          <a:p>
            <a:endParaRPr lang="de-CH" dirty="0" smtClean="0"/>
          </a:p>
          <a:p>
            <a:r>
              <a:rPr lang="de-CH" dirty="0" smtClean="0"/>
              <a:t>Prognose für 2050:</a:t>
            </a:r>
          </a:p>
          <a:p>
            <a:pPr lvl="1"/>
            <a:r>
              <a:rPr lang="de-CH" dirty="0" smtClean="0"/>
              <a:t>90% Marktanteil</a:t>
            </a:r>
          </a:p>
          <a:p>
            <a:endParaRPr lang="de-CH" dirty="0"/>
          </a:p>
          <a:p>
            <a:r>
              <a:rPr lang="de-CH" dirty="0" smtClean="0"/>
              <a:t>Lineares Wachstum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Marktanteil E-Auto: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26" y="2501900"/>
            <a:ext cx="4982960" cy="29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Unfallkosten: 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Kosten der Öffentlichkeit (2)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00" y="2690146"/>
            <a:ext cx="5357324" cy="8687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683" y="4142340"/>
            <a:ext cx="3537117" cy="15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549400"/>
            <a:ext cx="8302501" cy="1854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3 Kategorien:</a:t>
            </a:r>
          </a:p>
          <a:p>
            <a:pPr lvl="1"/>
            <a:r>
              <a:rPr lang="de-CH" dirty="0" smtClean="0"/>
              <a:t>(a): Sachschaden und leichtverletzte Personen</a:t>
            </a:r>
          </a:p>
          <a:p>
            <a:pPr lvl="1"/>
            <a:r>
              <a:rPr lang="de-CH" dirty="0" smtClean="0"/>
              <a:t>(b): Schwerverletzte </a:t>
            </a:r>
            <a:r>
              <a:rPr lang="de-CH" dirty="0"/>
              <a:t>Personen</a:t>
            </a:r>
          </a:p>
          <a:p>
            <a:pPr lvl="1"/>
            <a:r>
              <a:rPr lang="de-CH" dirty="0" smtClean="0"/>
              <a:t>(c): Todesfall</a:t>
            </a:r>
          </a:p>
          <a:p>
            <a:pPr lvl="1"/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00100"/>
          </a:xfrm>
        </p:spPr>
        <p:txBody>
          <a:bodyPr/>
          <a:lstStyle/>
          <a:p>
            <a:r>
              <a:rPr lang="de-CH" dirty="0" smtClean="0"/>
              <a:t>Unfallart und -risiko: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47" y="3331118"/>
            <a:ext cx="8596105" cy="21261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008" y="5616281"/>
            <a:ext cx="1112616" cy="53344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13647" y="5667560"/>
            <a:ext cx="3288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Quelle: BFS und ASTRA: </a:t>
            </a:r>
          </a:p>
          <a:p>
            <a:r>
              <a:rPr lang="de-CH" sz="1100" dirty="0" smtClean="0"/>
              <a:t>«Leistung des privaten Personenverkehr»</a:t>
            </a:r>
          </a:p>
          <a:p>
            <a:r>
              <a:rPr lang="de-CH" sz="1100" dirty="0" smtClean="0"/>
              <a:t>«Strassenverkehrsunfall-Statistik»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868260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(1):</a:t>
            </a:r>
            <a:endParaRPr lang="de-CH" dirty="0"/>
          </a:p>
        </p:txBody>
      </p:sp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924648"/>
              </p:ext>
            </p:extLst>
          </p:nvPr>
        </p:nvGraphicFramePr>
        <p:xfrm>
          <a:off x="2102161" y="2447975"/>
          <a:ext cx="4939677" cy="3362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49350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45697"/>
            <a:ext cx="8496300" cy="4210046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(2):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093672"/>
              </p:ext>
            </p:extLst>
          </p:nvPr>
        </p:nvGraphicFramePr>
        <p:xfrm>
          <a:off x="323850" y="2426384"/>
          <a:ext cx="8496300" cy="2908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1366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5258734"/>
            <a:ext cx="8496300" cy="1013969"/>
          </a:xfrm>
        </p:spPr>
        <p:txBody>
          <a:bodyPr/>
          <a:lstStyle/>
          <a:p>
            <a:r>
              <a:rPr lang="de-CH" dirty="0" smtClean="0"/>
              <a:t>Uster 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3" y="619128"/>
            <a:ext cx="6228762" cy="463960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550625" y="5043290"/>
            <a:ext cx="1748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sp>
        <p:nvSpPr>
          <p:cNvPr id="12" name="Abgerundetes Rechteck 11"/>
          <p:cNvSpPr/>
          <p:nvPr/>
        </p:nvSpPr>
        <p:spPr>
          <a:xfrm rot="18658092">
            <a:off x="3838302" y="351288"/>
            <a:ext cx="804134" cy="3109573"/>
          </a:xfrm>
          <a:prstGeom prst="roundRect">
            <a:avLst/>
          </a:prstGeom>
          <a:solidFill>
            <a:srgbClr val="29F7C6">
              <a:alpha val="3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4" name="Rechtwinkliges Dreieck 13"/>
          <p:cNvSpPr/>
          <p:nvPr/>
        </p:nvSpPr>
        <p:spPr>
          <a:xfrm rot="20960975">
            <a:off x="2141357" y="925948"/>
            <a:ext cx="2745174" cy="3392283"/>
          </a:xfrm>
          <a:custGeom>
            <a:avLst/>
            <a:gdLst>
              <a:gd name="connsiteX0" fmla="*/ 0 w 1213870"/>
              <a:gd name="connsiteY0" fmla="*/ 1461450 h 1461450"/>
              <a:gd name="connsiteX1" fmla="*/ 0 w 1213870"/>
              <a:gd name="connsiteY1" fmla="*/ 0 h 1461450"/>
              <a:gd name="connsiteX2" fmla="*/ 1213870 w 1213870"/>
              <a:gd name="connsiteY2" fmla="*/ 1461450 h 1461450"/>
              <a:gd name="connsiteX3" fmla="*/ 0 w 1213870"/>
              <a:gd name="connsiteY3" fmla="*/ 1461450 h 1461450"/>
              <a:gd name="connsiteX0" fmla="*/ 47855 w 1213870"/>
              <a:gd name="connsiteY0" fmla="*/ 1524128 h 1524128"/>
              <a:gd name="connsiteX1" fmla="*/ 0 w 1213870"/>
              <a:gd name="connsiteY1" fmla="*/ 0 h 1524128"/>
              <a:gd name="connsiteX2" fmla="*/ 1213870 w 1213870"/>
              <a:gd name="connsiteY2" fmla="*/ 1461450 h 1524128"/>
              <a:gd name="connsiteX3" fmla="*/ 47855 w 1213870"/>
              <a:gd name="connsiteY3" fmla="*/ 1524128 h 1524128"/>
              <a:gd name="connsiteX0" fmla="*/ 47855 w 1200526"/>
              <a:gd name="connsiteY0" fmla="*/ 1524128 h 1524128"/>
              <a:gd name="connsiteX1" fmla="*/ 0 w 1200526"/>
              <a:gd name="connsiteY1" fmla="*/ 0 h 1524128"/>
              <a:gd name="connsiteX2" fmla="*/ 1200526 w 1200526"/>
              <a:gd name="connsiteY2" fmla="*/ 1500690 h 1524128"/>
              <a:gd name="connsiteX3" fmla="*/ 47855 w 1200526"/>
              <a:gd name="connsiteY3" fmla="*/ 1524128 h 1524128"/>
              <a:gd name="connsiteX0" fmla="*/ 47855 w 1200526"/>
              <a:gd name="connsiteY0" fmla="*/ 1524128 h 1943997"/>
              <a:gd name="connsiteX1" fmla="*/ 0 w 1200526"/>
              <a:gd name="connsiteY1" fmla="*/ 0 h 1943997"/>
              <a:gd name="connsiteX2" fmla="*/ 1200526 w 1200526"/>
              <a:gd name="connsiteY2" fmla="*/ 1500690 h 1943997"/>
              <a:gd name="connsiteX3" fmla="*/ 640016 w 1200526"/>
              <a:gd name="connsiteY3" fmla="*/ 1943997 h 1943997"/>
              <a:gd name="connsiteX4" fmla="*/ 47855 w 1200526"/>
              <a:gd name="connsiteY4" fmla="*/ 1524128 h 1943997"/>
              <a:gd name="connsiteX0" fmla="*/ 47855 w 1935461"/>
              <a:gd name="connsiteY0" fmla="*/ 1524128 h 2981322"/>
              <a:gd name="connsiteX1" fmla="*/ 0 w 1935461"/>
              <a:gd name="connsiteY1" fmla="*/ 0 h 2981322"/>
              <a:gd name="connsiteX2" fmla="*/ 1200526 w 1935461"/>
              <a:gd name="connsiteY2" fmla="*/ 1500690 h 2981322"/>
              <a:gd name="connsiteX3" fmla="*/ 1906190 w 1935461"/>
              <a:gd name="connsiteY3" fmla="*/ 2981322 h 2981322"/>
              <a:gd name="connsiteX4" fmla="*/ 47855 w 1935461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555083 w 2745174"/>
              <a:gd name="connsiteY0" fmla="*/ 1524128 h 2981322"/>
              <a:gd name="connsiteX1" fmla="*/ 507228 w 2745174"/>
              <a:gd name="connsiteY1" fmla="*/ 0 h 2981322"/>
              <a:gd name="connsiteX2" fmla="*/ 2745174 w 2745174"/>
              <a:gd name="connsiteY2" fmla="*/ 2739533 h 2981322"/>
              <a:gd name="connsiteX3" fmla="*/ 2413418 w 2745174"/>
              <a:gd name="connsiteY3" fmla="*/ 2981322 h 2981322"/>
              <a:gd name="connsiteX4" fmla="*/ 0 w 2745174"/>
              <a:gd name="connsiteY4" fmla="*/ 2050322 h 2981322"/>
              <a:gd name="connsiteX5" fmla="*/ 555083 w 2745174"/>
              <a:gd name="connsiteY5" fmla="*/ 1524128 h 2981322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5174" h="3392283">
                <a:moveTo>
                  <a:pt x="555083" y="1524128"/>
                </a:moveTo>
                <a:lnTo>
                  <a:pt x="507228" y="0"/>
                </a:lnTo>
                <a:lnTo>
                  <a:pt x="2745174" y="2739533"/>
                </a:lnTo>
                <a:cubicBezTo>
                  <a:pt x="2558335" y="2887303"/>
                  <a:pt x="2289723" y="3121081"/>
                  <a:pt x="1966349" y="3392283"/>
                </a:cubicBezTo>
                <a:cubicBezTo>
                  <a:pt x="1546377" y="2961412"/>
                  <a:pt x="1343879" y="2547584"/>
                  <a:pt x="0" y="2050322"/>
                </a:cubicBezTo>
                <a:lnTo>
                  <a:pt x="555083" y="1524128"/>
                </a:lnTo>
                <a:close/>
              </a:path>
            </a:pathLst>
          </a:custGeom>
          <a:solidFill>
            <a:srgbClr val="AA865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" name="Rechtwinkliges Dreieck 13"/>
          <p:cNvSpPr/>
          <p:nvPr/>
        </p:nvSpPr>
        <p:spPr>
          <a:xfrm rot="20960975">
            <a:off x="4564890" y="3796023"/>
            <a:ext cx="696586" cy="729634"/>
          </a:xfrm>
          <a:custGeom>
            <a:avLst/>
            <a:gdLst>
              <a:gd name="connsiteX0" fmla="*/ 0 w 1213870"/>
              <a:gd name="connsiteY0" fmla="*/ 1461450 h 1461450"/>
              <a:gd name="connsiteX1" fmla="*/ 0 w 1213870"/>
              <a:gd name="connsiteY1" fmla="*/ 0 h 1461450"/>
              <a:gd name="connsiteX2" fmla="*/ 1213870 w 1213870"/>
              <a:gd name="connsiteY2" fmla="*/ 1461450 h 1461450"/>
              <a:gd name="connsiteX3" fmla="*/ 0 w 1213870"/>
              <a:gd name="connsiteY3" fmla="*/ 1461450 h 1461450"/>
              <a:gd name="connsiteX0" fmla="*/ 47855 w 1213870"/>
              <a:gd name="connsiteY0" fmla="*/ 1524128 h 1524128"/>
              <a:gd name="connsiteX1" fmla="*/ 0 w 1213870"/>
              <a:gd name="connsiteY1" fmla="*/ 0 h 1524128"/>
              <a:gd name="connsiteX2" fmla="*/ 1213870 w 1213870"/>
              <a:gd name="connsiteY2" fmla="*/ 1461450 h 1524128"/>
              <a:gd name="connsiteX3" fmla="*/ 47855 w 1213870"/>
              <a:gd name="connsiteY3" fmla="*/ 1524128 h 1524128"/>
              <a:gd name="connsiteX0" fmla="*/ 47855 w 1200526"/>
              <a:gd name="connsiteY0" fmla="*/ 1524128 h 1524128"/>
              <a:gd name="connsiteX1" fmla="*/ 0 w 1200526"/>
              <a:gd name="connsiteY1" fmla="*/ 0 h 1524128"/>
              <a:gd name="connsiteX2" fmla="*/ 1200526 w 1200526"/>
              <a:gd name="connsiteY2" fmla="*/ 1500690 h 1524128"/>
              <a:gd name="connsiteX3" fmla="*/ 47855 w 1200526"/>
              <a:gd name="connsiteY3" fmla="*/ 1524128 h 1524128"/>
              <a:gd name="connsiteX0" fmla="*/ 47855 w 1200526"/>
              <a:gd name="connsiteY0" fmla="*/ 1524128 h 1943997"/>
              <a:gd name="connsiteX1" fmla="*/ 0 w 1200526"/>
              <a:gd name="connsiteY1" fmla="*/ 0 h 1943997"/>
              <a:gd name="connsiteX2" fmla="*/ 1200526 w 1200526"/>
              <a:gd name="connsiteY2" fmla="*/ 1500690 h 1943997"/>
              <a:gd name="connsiteX3" fmla="*/ 640016 w 1200526"/>
              <a:gd name="connsiteY3" fmla="*/ 1943997 h 1943997"/>
              <a:gd name="connsiteX4" fmla="*/ 47855 w 1200526"/>
              <a:gd name="connsiteY4" fmla="*/ 1524128 h 1943997"/>
              <a:gd name="connsiteX0" fmla="*/ 47855 w 1935461"/>
              <a:gd name="connsiteY0" fmla="*/ 1524128 h 2981322"/>
              <a:gd name="connsiteX1" fmla="*/ 0 w 1935461"/>
              <a:gd name="connsiteY1" fmla="*/ 0 h 2981322"/>
              <a:gd name="connsiteX2" fmla="*/ 1200526 w 1935461"/>
              <a:gd name="connsiteY2" fmla="*/ 1500690 h 2981322"/>
              <a:gd name="connsiteX3" fmla="*/ 1906190 w 1935461"/>
              <a:gd name="connsiteY3" fmla="*/ 2981322 h 2981322"/>
              <a:gd name="connsiteX4" fmla="*/ 47855 w 1935461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555083 w 2745174"/>
              <a:gd name="connsiteY0" fmla="*/ 1524128 h 2981322"/>
              <a:gd name="connsiteX1" fmla="*/ 507228 w 2745174"/>
              <a:gd name="connsiteY1" fmla="*/ 0 h 2981322"/>
              <a:gd name="connsiteX2" fmla="*/ 2745174 w 2745174"/>
              <a:gd name="connsiteY2" fmla="*/ 2739533 h 2981322"/>
              <a:gd name="connsiteX3" fmla="*/ 2413418 w 2745174"/>
              <a:gd name="connsiteY3" fmla="*/ 2981322 h 2981322"/>
              <a:gd name="connsiteX4" fmla="*/ 0 w 2745174"/>
              <a:gd name="connsiteY4" fmla="*/ 2050322 h 2981322"/>
              <a:gd name="connsiteX5" fmla="*/ 555083 w 2745174"/>
              <a:gd name="connsiteY5" fmla="*/ 1524128 h 2981322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47855 w 2237946"/>
              <a:gd name="connsiteY0" fmla="*/ 1524128 h 3392283"/>
              <a:gd name="connsiteX1" fmla="*/ 0 w 2237946"/>
              <a:gd name="connsiteY1" fmla="*/ 0 h 3392283"/>
              <a:gd name="connsiteX2" fmla="*/ 2237946 w 2237946"/>
              <a:gd name="connsiteY2" fmla="*/ 2739533 h 3392283"/>
              <a:gd name="connsiteX3" fmla="*/ 1459121 w 2237946"/>
              <a:gd name="connsiteY3" fmla="*/ 3392283 h 3392283"/>
              <a:gd name="connsiteX4" fmla="*/ 383878 w 2237946"/>
              <a:gd name="connsiteY4" fmla="*/ 2501225 h 3392283"/>
              <a:gd name="connsiteX5" fmla="*/ 47855 w 2237946"/>
              <a:gd name="connsiteY5" fmla="*/ 1524128 h 3392283"/>
              <a:gd name="connsiteX0" fmla="*/ 0 w 2190091"/>
              <a:gd name="connsiteY0" fmla="*/ 0 h 1868155"/>
              <a:gd name="connsiteX1" fmla="*/ 976392 w 2190091"/>
              <a:gd name="connsiteY1" fmla="*/ 301984 h 1868155"/>
              <a:gd name="connsiteX2" fmla="*/ 2190091 w 2190091"/>
              <a:gd name="connsiteY2" fmla="*/ 1215405 h 1868155"/>
              <a:gd name="connsiteX3" fmla="*/ 1411266 w 2190091"/>
              <a:gd name="connsiteY3" fmla="*/ 1868155 h 1868155"/>
              <a:gd name="connsiteX4" fmla="*/ 336023 w 2190091"/>
              <a:gd name="connsiteY4" fmla="*/ 977097 h 1868155"/>
              <a:gd name="connsiteX5" fmla="*/ 0 w 2190091"/>
              <a:gd name="connsiteY5" fmla="*/ 0 h 1868155"/>
              <a:gd name="connsiteX0" fmla="*/ 218829 w 1854068"/>
              <a:gd name="connsiteY0" fmla="*/ 281565 h 1566171"/>
              <a:gd name="connsiteX1" fmla="*/ 640369 w 1854068"/>
              <a:gd name="connsiteY1" fmla="*/ 0 h 1566171"/>
              <a:gd name="connsiteX2" fmla="*/ 1854068 w 1854068"/>
              <a:gd name="connsiteY2" fmla="*/ 913421 h 1566171"/>
              <a:gd name="connsiteX3" fmla="*/ 1075243 w 1854068"/>
              <a:gd name="connsiteY3" fmla="*/ 1566171 h 1566171"/>
              <a:gd name="connsiteX4" fmla="*/ 0 w 1854068"/>
              <a:gd name="connsiteY4" fmla="*/ 675113 h 1566171"/>
              <a:gd name="connsiteX5" fmla="*/ 218829 w 1854068"/>
              <a:gd name="connsiteY5" fmla="*/ 281565 h 1566171"/>
              <a:gd name="connsiteX0" fmla="*/ 296935 w 1854068"/>
              <a:gd name="connsiteY0" fmla="*/ 331232 h 1566171"/>
              <a:gd name="connsiteX1" fmla="*/ 640369 w 1854068"/>
              <a:gd name="connsiteY1" fmla="*/ 0 h 1566171"/>
              <a:gd name="connsiteX2" fmla="*/ 1854068 w 1854068"/>
              <a:gd name="connsiteY2" fmla="*/ 913421 h 1566171"/>
              <a:gd name="connsiteX3" fmla="*/ 1075243 w 1854068"/>
              <a:gd name="connsiteY3" fmla="*/ 1566171 h 1566171"/>
              <a:gd name="connsiteX4" fmla="*/ 0 w 1854068"/>
              <a:gd name="connsiteY4" fmla="*/ 675113 h 1566171"/>
              <a:gd name="connsiteX5" fmla="*/ 296935 w 1854068"/>
              <a:gd name="connsiteY5" fmla="*/ 331232 h 1566171"/>
              <a:gd name="connsiteX0" fmla="*/ 285297 w 1842430"/>
              <a:gd name="connsiteY0" fmla="*/ 331232 h 1566171"/>
              <a:gd name="connsiteX1" fmla="*/ 628731 w 1842430"/>
              <a:gd name="connsiteY1" fmla="*/ 0 h 1566171"/>
              <a:gd name="connsiteX2" fmla="*/ 1842430 w 1842430"/>
              <a:gd name="connsiteY2" fmla="*/ 913421 h 1566171"/>
              <a:gd name="connsiteX3" fmla="*/ 1063605 w 1842430"/>
              <a:gd name="connsiteY3" fmla="*/ 1566171 h 1566171"/>
              <a:gd name="connsiteX4" fmla="*/ 0 w 1842430"/>
              <a:gd name="connsiteY4" fmla="*/ 631830 h 1566171"/>
              <a:gd name="connsiteX5" fmla="*/ 285297 w 1842430"/>
              <a:gd name="connsiteY5" fmla="*/ 331232 h 1566171"/>
              <a:gd name="connsiteX0" fmla="*/ 285297 w 1842430"/>
              <a:gd name="connsiteY0" fmla="*/ 282291 h 1517230"/>
              <a:gd name="connsiteX1" fmla="*/ 535578 w 1842430"/>
              <a:gd name="connsiteY1" fmla="*/ 0 h 1517230"/>
              <a:gd name="connsiteX2" fmla="*/ 1842430 w 1842430"/>
              <a:gd name="connsiteY2" fmla="*/ 864480 h 1517230"/>
              <a:gd name="connsiteX3" fmla="*/ 1063605 w 1842430"/>
              <a:gd name="connsiteY3" fmla="*/ 1517230 h 1517230"/>
              <a:gd name="connsiteX4" fmla="*/ 0 w 1842430"/>
              <a:gd name="connsiteY4" fmla="*/ 582889 h 1517230"/>
              <a:gd name="connsiteX5" fmla="*/ 285297 w 1842430"/>
              <a:gd name="connsiteY5" fmla="*/ 282291 h 1517230"/>
              <a:gd name="connsiteX0" fmla="*/ 247732 w 1842430"/>
              <a:gd name="connsiteY0" fmla="*/ 240248 h 1517230"/>
              <a:gd name="connsiteX1" fmla="*/ 535578 w 1842430"/>
              <a:gd name="connsiteY1" fmla="*/ 0 h 1517230"/>
              <a:gd name="connsiteX2" fmla="*/ 1842430 w 1842430"/>
              <a:gd name="connsiteY2" fmla="*/ 864480 h 1517230"/>
              <a:gd name="connsiteX3" fmla="*/ 1063605 w 1842430"/>
              <a:gd name="connsiteY3" fmla="*/ 1517230 h 1517230"/>
              <a:gd name="connsiteX4" fmla="*/ 0 w 1842430"/>
              <a:gd name="connsiteY4" fmla="*/ 582889 h 1517230"/>
              <a:gd name="connsiteX5" fmla="*/ 247732 w 1842430"/>
              <a:gd name="connsiteY5" fmla="*/ 240248 h 1517230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0 w 1842430"/>
              <a:gd name="connsiteY4" fmla="*/ 582889 h 941043"/>
              <a:gd name="connsiteX5" fmla="*/ 247732 w 1842430"/>
              <a:gd name="connsiteY5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0 w 1842430"/>
              <a:gd name="connsiteY4" fmla="*/ 582889 h 941043"/>
              <a:gd name="connsiteX5" fmla="*/ 247732 w 1842430"/>
              <a:gd name="connsiteY5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6502 w 1842430"/>
              <a:gd name="connsiteY4" fmla="*/ 698421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120214"/>
              <a:gd name="connsiteY0" fmla="*/ 240248 h 941043"/>
              <a:gd name="connsiteX1" fmla="*/ 535578 w 1120214"/>
              <a:gd name="connsiteY1" fmla="*/ 0 h 941043"/>
              <a:gd name="connsiteX2" fmla="*/ 1120214 w 1120214"/>
              <a:gd name="connsiteY2" fmla="*/ 501303 h 941043"/>
              <a:gd name="connsiteX3" fmla="*/ 454901 w 1120214"/>
              <a:gd name="connsiteY3" fmla="*/ 941043 h 941043"/>
              <a:gd name="connsiteX4" fmla="*/ 154565 w 1120214"/>
              <a:gd name="connsiteY4" fmla="*/ 764515 h 941043"/>
              <a:gd name="connsiteX5" fmla="*/ 0 w 1120214"/>
              <a:gd name="connsiteY5" fmla="*/ 582889 h 941043"/>
              <a:gd name="connsiteX6" fmla="*/ 247732 w 1120214"/>
              <a:gd name="connsiteY6" fmla="*/ 240248 h 941043"/>
              <a:gd name="connsiteX0" fmla="*/ 247732 w 1120214"/>
              <a:gd name="connsiteY0" fmla="*/ 58773 h 759568"/>
              <a:gd name="connsiteX1" fmla="*/ 291579 w 1120214"/>
              <a:gd name="connsiteY1" fmla="*/ 0 h 759568"/>
              <a:gd name="connsiteX2" fmla="*/ 1120214 w 1120214"/>
              <a:gd name="connsiteY2" fmla="*/ 319828 h 759568"/>
              <a:gd name="connsiteX3" fmla="*/ 454901 w 1120214"/>
              <a:gd name="connsiteY3" fmla="*/ 759568 h 759568"/>
              <a:gd name="connsiteX4" fmla="*/ 154565 w 1120214"/>
              <a:gd name="connsiteY4" fmla="*/ 583040 h 759568"/>
              <a:gd name="connsiteX5" fmla="*/ 0 w 1120214"/>
              <a:gd name="connsiteY5" fmla="*/ 401414 h 759568"/>
              <a:gd name="connsiteX6" fmla="*/ 247732 w 1120214"/>
              <a:gd name="connsiteY6" fmla="*/ 58773 h 759568"/>
              <a:gd name="connsiteX0" fmla="*/ 247732 w 686457"/>
              <a:gd name="connsiteY0" fmla="*/ 58773 h 759568"/>
              <a:gd name="connsiteX1" fmla="*/ 291579 w 686457"/>
              <a:gd name="connsiteY1" fmla="*/ 0 h 759568"/>
              <a:gd name="connsiteX2" fmla="*/ 669590 w 686457"/>
              <a:gd name="connsiteY2" fmla="*/ 298046 h 759568"/>
              <a:gd name="connsiteX3" fmla="*/ 454901 w 686457"/>
              <a:gd name="connsiteY3" fmla="*/ 759568 h 759568"/>
              <a:gd name="connsiteX4" fmla="*/ 154565 w 686457"/>
              <a:gd name="connsiteY4" fmla="*/ 583040 h 759568"/>
              <a:gd name="connsiteX5" fmla="*/ 0 w 686457"/>
              <a:gd name="connsiteY5" fmla="*/ 401414 h 759568"/>
              <a:gd name="connsiteX6" fmla="*/ 247732 w 686457"/>
              <a:gd name="connsiteY6" fmla="*/ 58773 h 759568"/>
              <a:gd name="connsiteX0" fmla="*/ 247732 w 669590"/>
              <a:gd name="connsiteY0" fmla="*/ 58773 h 729566"/>
              <a:gd name="connsiteX1" fmla="*/ 291579 w 669590"/>
              <a:gd name="connsiteY1" fmla="*/ 0 h 729566"/>
              <a:gd name="connsiteX2" fmla="*/ 669590 w 669590"/>
              <a:gd name="connsiteY2" fmla="*/ 298046 h 729566"/>
              <a:gd name="connsiteX3" fmla="*/ 425564 w 669590"/>
              <a:gd name="connsiteY3" fmla="*/ 729566 h 729566"/>
              <a:gd name="connsiteX4" fmla="*/ 154565 w 669590"/>
              <a:gd name="connsiteY4" fmla="*/ 583040 h 729566"/>
              <a:gd name="connsiteX5" fmla="*/ 0 w 669590"/>
              <a:gd name="connsiteY5" fmla="*/ 401414 h 729566"/>
              <a:gd name="connsiteX6" fmla="*/ 247732 w 669590"/>
              <a:gd name="connsiteY6" fmla="*/ 58773 h 729566"/>
              <a:gd name="connsiteX0" fmla="*/ 247732 w 681935"/>
              <a:gd name="connsiteY0" fmla="*/ 58773 h 729634"/>
              <a:gd name="connsiteX1" fmla="*/ 291579 w 681935"/>
              <a:gd name="connsiteY1" fmla="*/ 0 h 729634"/>
              <a:gd name="connsiteX2" fmla="*/ 669590 w 681935"/>
              <a:gd name="connsiteY2" fmla="*/ 298046 h 729634"/>
              <a:gd name="connsiteX3" fmla="*/ 519692 w 681935"/>
              <a:gd name="connsiteY3" fmla="*/ 557263 h 729634"/>
              <a:gd name="connsiteX4" fmla="*/ 425564 w 681935"/>
              <a:gd name="connsiteY4" fmla="*/ 729566 h 729634"/>
              <a:gd name="connsiteX5" fmla="*/ 154565 w 681935"/>
              <a:gd name="connsiteY5" fmla="*/ 583040 h 729634"/>
              <a:gd name="connsiteX6" fmla="*/ 0 w 681935"/>
              <a:gd name="connsiteY6" fmla="*/ 401414 h 729634"/>
              <a:gd name="connsiteX7" fmla="*/ 247732 w 681935"/>
              <a:gd name="connsiteY7" fmla="*/ 58773 h 729634"/>
              <a:gd name="connsiteX0" fmla="*/ 247732 w 691578"/>
              <a:gd name="connsiteY0" fmla="*/ 58773 h 729634"/>
              <a:gd name="connsiteX1" fmla="*/ 291579 w 691578"/>
              <a:gd name="connsiteY1" fmla="*/ 0 h 729634"/>
              <a:gd name="connsiteX2" fmla="*/ 669590 w 691578"/>
              <a:gd name="connsiteY2" fmla="*/ 298046 h 729634"/>
              <a:gd name="connsiteX3" fmla="*/ 519692 w 691578"/>
              <a:gd name="connsiteY3" fmla="*/ 557263 h 729634"/>
              <a:gd name="connsiteX4" fmla="*/ 425564 w 691578"/>
              <a:gd name="connsiteY4" fmla="*/ 729566 h 729634"/>
              <a:gd name="connsiteX5" fmla="*/ 154565 w 691578"/>
              <a:gd name="connsiteY5" fmla="*/ 583040 h 729634"/>
              <a:gd name="connsiteX6" fmla="*/ 0 w 691578"/>
              <a:gd name="connsiteY6" fmla="*/ 401414 h 729634"/>
              <a:gd name="connsiteX7" fmla="*/ 247732 w 691578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74728 w 696586"/>
              <a:gd name="connsiteY0" fmla="*/ 58773 h 729634"/>
              <a:gd name="connsiteX1" fmla="*/ 318575 w 696586"/>
              <a:gd name="connsiteY1" fmla="*/ 0 h 729634"/>
              <a:gd name="connsiteX2" fmla="*/ 696586 w 696586"/>
              <a:gd name="connsiteY2" fmla="*/ 298046 h 729634"/>
              <a:gd name="connsiteX3" fmla="*/ 546688 w 696586"/>
              <a:gd name="connsiteY3" fmla="*/ 557263 h 729634"/>
              <a:gd name="connsiteX4" fmla="*/ 452560 w 696586"/>
              <a:gd name="connsiteY4" fmla="*/ 729566 h 729634"/>
              <a:gd name="connsiteX5" fmla="*/ 181561 w 696586"/>
              <a:gd name="connsiteY5" fmla="*/ 583040 h 729634"/>
              <a:gd name="connsiteX6" fmla="*/ 0 w 696586"/>
              <a:gd name="connsiteY6" fmla="*/ 340372 h 729634"/>
              <a:gd name="connsiteX7" fmla="*/ 274728 w 696586"/>
              <a:gd name="connsiteY7" fmla="*/ 58773 h 72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6586" h="729634">
                <a:moveTo>
                  <a:pt x="274728" y="58773"/>
                </a:moveTo>
                <a:lnTo>
                  <a:pt x="318575" y="0"/>
                </a:lnTo>
                <a:lnTo>
                  <a:pt x="696586" y="298046"/>
                </a:lnTo>
                <a:cubicBezTo>
                  <a:pt x="575011" y="427369"/>
                  <a:pt x="580863" y="389677"/>
                  <a:pt x="546688" y="557263"/>
                </a:cubicBezTo>
                <a:cubicBezTo>
                  <a:pt x="506017" y="629183"/>
                  <a:pt x="534175" y="732672"/>
                  <a:pt x="452560" y="729566"/>
                </a:cubicBezTo>
                <a:cubicBezTo>
                  <a:pt x="142123" y="554687"/>
                  <a:pt x="466575" y="776515"/>
                  <a:pt x="181561" y="583040"/>
                </a:cubicBezTo>
                <a:cubicBezTo>
                  <a:pt x="105744" y="523348"/>
                  <a:pt x="37405" y="428377"/>
                  <a:pt x="0" y="340372"/>
                </a:cubicBezTo>
                <a:lnTo>
                  <a:pt x="274728" y="58773"/>
                </a:lnTo>
                <a:close/>
              </a:path>
            </a:pathLst>
          </a:custGeom>
          <a:solidFill>
            <a:srgbClr val="AA865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6697166" y="1275567"/>
            <a:ext cx="2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Stadt mit </a:t>
            </a:r>
            <a:r>
              <a:rPr lang="de-CH" sz="1600" dirty="0" smtClean="0">
                <a:solidFill>
                  <a:prstClr val="black"/>
                </a:solidFill>
              </a:rPr>
              <a:t>Wachstumspotenzial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7166" y="2075786"/>
            <a:ext cx="2480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 smtClean="0">
                <a:solidFill>
                  <a:prstClr val="black"/>
                </a:solidFill>
              </a:rPr>
              <a:t>Zentrumsentwicklung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697166" y="2774708"/>
            <a:ext cx="226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Quartiere </a:t>
            </a:r>
            <a:r>
              <a:rPr lang="de-CH" sz="1600" dirty="0" smtClean="0">
                <a:solidFill>
                  <a:prstClr val="black"/>
                </a:solidFill>
              </a:rPr>
              <a:t>Nord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697166" y="3465164"/>
            <a:ext cx="2150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Problem: Verkehrssituation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2730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3" grpId="0"/>
      <p:bldP spid="8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(3):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311932"/>
              </p:ext>
            </p:extLst>
          </p:nvPr>
        </p:nvGraphicFramePr>
        <p:xfrm>
          <a:off x="323850" y="2490787"/>
          <a:ext cx="4504628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706645"/>
              </p:ext>
            </p:extLst>
          </p:nvPr>
        </p:nvGraphicFramePr>
        <p:xfrm>
          <a:off x="4828478" y="2490788"/>
          <a:ext cx="3991672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97609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sz="1600" dirty="0" smtClean="0"/>
              <a:t>Mehrkosten für jede Variante</a:t>
            </a:r>
            <a:r>
              <a:rPr lang="de-CH" sz="1600" dirty="0"/>
              <a:t>: CHF 163'554.88</a:t>
            </a:r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(4):</a:t>
            </a:r>
            <a:endParaRPr lang="de-CH" dirty="0"/>
          </a:p>
        </p:txBody>
      </p:sp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474041"/>
              </p:ext>
            </p:extLst>
          </p:nvPr>
        </p:nvGraphicFramePr>
        <p:xfrm>
          <a:off x="2102161" y="2147531"/>
          <a:ext cx="4939677" cy="336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28564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r>
              <a:rPr lang="de-CH" dirty="0" smtClean="0"/>
              <a:t>2019: 0.621%</a:t>
            </a:r>
          </a:p>
          <a:p>
            <a:pPr lvl="1"/>
            <a:r>
              <a:rPr lang="de-CH" sz="1600" dirty="0" smtClean="0"/>
              <a:t>(BFS &amp; ASTRA)</a:t>
            </a:r>
          </a:p>
          <a:p>
            <a:endParaRPr lang="de-CH" dirty="0" smtClean="0"/>
          </a:p>
          <a:p>
            <a:r>
              <a:rPr lang="de-CH" dirty="0" smtClean="0"/>
              <a:t>Prognose für 2050:</a:t>
            </a:r>
          </a:p>
          <a:p>
            <a:pPr lvl="1"/>
            <a:r>
              <a:rPr lang="de-CH" dirty="0" smtClean="0"/>
              <a:t>50% Marktanteil</a:t>
            </a:r>
          </a:p>
          <a:p>
            <a:endParaRPr lang="de-CH" dirty="0"/>
          </a:p>
          <a:p>
            <a:r>
              <a:rPr lang="de-CH" dirty="0" smtClean="0"/>
              <a:t>Lineares Wachstum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Marktanteil E-Auto: Zustand 1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41" y="2397731"/>
            <a:ext cx="4961009" cy="2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39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		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(5):</a:t>
            </a:r>
            <a:endParaRPr lang="de-CH" dirty="0"/>
          </a:p>
        </p:txBody>
      </p:sp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9104673"/>
              </p:ext>
            </p:extLst>
          </p:nvPr>
        </p:nvGraphicFramePr>
        <p:xfrm>
          <a:off x="323850" y="2420379"/>
          <a:ext cx="4939677" cy="3362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75978"/>
              </p:ext>
            </p:extLst>
          </p:nvPr>
        </p:nvGraphicFramePr>
        <p:xfrm>
          <a:off x="5768392" y="2420379"/>
          <a:ext cx="2781300" cy="2065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292"/>
                <a:gridCol w="1166043"/>
                <a:gridCol w="821965"/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 smtClean="0">
                          <a:effectLst/>
                        </a:rPr>
                        <a:t>Erhöhung </a:t>
                      </a:r>
                      <a:r>
                        <a:rPr lang="de-CH" sz="1100" u="none" strike="noStrike" dirty="0">
                          <a:effectLst/>
                        </a:rPr>
                        <a:t>Unfallrisiko (Velo):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1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2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3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50%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1.03E-08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1.55E-08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1.03E-08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3.48E-07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5.23E-07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3.48E-07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1.12E-06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1.68E-06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1.12E-06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Reduktion Unfallrisiko (MIV):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5.85E-10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9.58E-09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6.11E-08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592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(6):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875234"/>
              </p:ext>
            </p:extLst>
          </p:nvPr>
        </p:nvGraphicFramePr>
        <p:xfrm>
          <a:off x="2011432" y="1815395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389058"/>
              </p:ext>
            </p:extLst>
          </p:nvPr>
        </p:nvGraphicFramePr>
        <p:xfrm>
          <a:off x="2011432" y="5099615"/>
          <a:ext cx="4945380" cy="79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5201"/>
                <a:gridCol w="1316726"/>
                <a:gridCol w="1240173"/>
                <a:gridCol w="1393280"/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Zustand 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effectLst/>
                        </a:rPr>
                        <a:t>Zustand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547'383.51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21.25%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321'649.07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-28.75%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123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(7):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556053"/>
              </p:ext>
            </p:extLst>
          </p:nvPr>
        </p:nvGraphicFramePr>
        <p:xfrm>
          <a:off x="2102161" y="2024064"/>
          <a:ext cx="4939677" cy="336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6727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Szenario SU1: </a:t>
            </a:r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Szenarien – Zustand 3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1" y="1701800"/>
            <a:ext cx="8276037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0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(8):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787137"/>
              </p:ext>
            </p:extLst>
          </p:nvPr>
        </p:nvGraphicFramePr>
        <p:xfrm>
          <a:off x="323850" y="2176891"/>
          <a:ext cx="8496300" cy="2504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51239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(9):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313056"/>
              </p:ext>
            </p:extLst>
          </p:nvPr>
        </p:nvGraphicFramePr>
        <p:xfrm>
          <a:off x="2102161" y="2440945"/>
          <a:ext cx="4939677" cy="3376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2706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(10):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189735"/>
              </p:ext>
            </p:extLst>
          </p:nvPr>
        </p:nvGraphicFramePr>
        <p:xfrm>
          <a:off x="2102161" y="2438309"/>
          <a:ext cx="4939677" cy="3381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752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7300" y="5011021"/>
            <a:ext cx="8509397" cy="1013969"/>
          </a:xfrm>
        </p:spPr>
        <p:txBody>
          <a:bodyPr/>
          <a:lstStyle/>
          <a:p>
            <a:r>
              <a:rPr lang="de-CH" dirty="0" smtClean="0"/>
              <a:t>Gesamtverkehrsmodell Uster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1" y="598714"/>
            <a:ext cx="8509397" cy="41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3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928488"/>
              </p:ext>
            </p:extLst>
          </p:nvPr>
        </p:nvGraphicFramePr>
        <p:xfrm>
          <a:off x="2099310" y="5308284"/>
          <a:ext cx="4945380" cy="79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8832"/>
                <a:gridCol w="1474938"/>
                <a:gridCol w="1474938"/>
                <a:gridCol w="1026672"/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Zustand 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effectLst/>
                        </a:rPr>
                        <a:t>Zustand 4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705'874'810.13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705'874'810.13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666'890'370.40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666'890'370.40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924'103'803.20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666'409'525.23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-27.89%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(11):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126179"/>
              </p:ext>
            </p:extLst>
          </p:nvPr>
        </p:nvGraphicFramePr>
        <p:xfrm>
          <a:off x="2099310" y="2024064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664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(12):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222250"/>
              </p:ext>
            </p:extLst>
          </p:nvPr>
        </p:nvGraphicFramePr>
        <p:xfrm>
          <a:off x="2099310" y="2284384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323850" y="1931392"/>
            <a:ext cx="8496300" cy="4210046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4148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1458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7300" y="5011021"/>
            <a:ext cx="8509397" cy="1013969"/>
          </a:xfrm>
        </p:spPr>
        <p:txBody>
          <a:bodyPr/>
          <a:lstStyle/>
          <a:p>
            <a:r>
              <a:rPr lang="de-CH" dirty="0" smtClean="0"/>
              <a:t>Verkehrsprojekte 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STEK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69" y="664010"/>
            <a:ext cx="4776657" cy="4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98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751" y="5089456"/>
            <a:ext cx="8496300" cy="1013969"/>
          </a:xfrm>
        </p:spPr>
        <p:txBody>
          <a:bodyPr/>
          <a:lstStyle/>
          <a:p>
            <a:r>
              <a:rPr lang="de-CH" dirty="0" smtClean="0"/>
              <a:t>Velonetz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0" y="617918"/>
            <a:ext cx="8423399" cy="39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0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5258734"/>
            <a:ext cx="8496300" cy="1013969"/>
          </a:xfrm>
        </p:spPr>
        <p:txBody>
          <a:bodyPr/>
          <a:lstStyle/>
          <a:p>
            <a:r>
              <a:rPr lang="de-CH" dirty="0" smtClean="0"/>
              <a:t>Schwachstellen im Verkehrsnetz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00" y="619128"/>
            <a:ext cx="6228762" cy="463960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 rot="2086919">
            <a:off x="5333082" y="4175720"/>
            <a:ext cx="653773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" name="Ellipse 9"/>
          <p:cNvSpPr/>
          <p:nvPr/>
        </p:nvSpPr>
        <p:spPr>
          <a:xfrm rot="7457666">
            <a:off x="5903314" y="3127228"/>
            <a:ext cx="703124" cy="44766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Ellipse 10"/>
          <p:cNvSpPr/>
          <p:nvPr/>
        </p:nvSpPr>
        <p:spPr>
          <a:xfrm rot="4649632">
            <a:off x="3106953" y="751112"/>
            <a:ext cx="653773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2" name="Ellipse 11"/>
          <p:cNvSpPr/>
          <p:nvPr/>
        </p:nvSpPr>
        <p:spPr>
          <a:xfrm rot="7080266">
            <a:off x="3089012" y="2746037"/>
            <a:ext cx="866378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5" name="Textfeld 14"/>
          <p:cNvSpPr txBox="1"/>
          <p:nvPr/>
        </p:nvSpPr>
        <p:spPr>
          <a:xfrm>
            <a:off x="7710686" y="4882792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cxnSp>
        <p:nvCxnSpPr>
          <p:cNvPr id="22" name="Gerader Verbinder 21"/>
          <p:cNvCxnSpPr/>
          <p:nvPr/>
        </p:nvCxnSpPr>
        <p:spPr>
          <a:xfrm flipH="1">
            <a:off x="7144872" y="1613648"/>
            <a:ext cx="363069" cy="578223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H="1" flipV="1">
            <a:off x="5162919" y="1131329"/>
            <a:ext cx="1402978" cy="1150190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>
            <a:off x="4376738" y="1013012"/>
            <a:ext cx="356627" cy="430307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837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5243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Bahnübergang Brunnenstrasse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Fokus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654919"/>
            <a:ext cx="5896879" cy="29484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23850" y="5754018"/>
            <a:ext cx="17056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6176306" y="1597538"/>
            <a:ext cx="2897272" cy="4864611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200" dirty="0" smtClean="0"/>
              <a:t>Hauptknoten Velonetz</a:t>
            </a:r>
          </a:p>
          <a:p>
            <a:r>
              <a:rPr lang="de-CH" sz="2200" dirty="0" smtClean="0"/>
              <a:t>Wichtige Nord-Süd Verbindung</a:t>
            </a:r>
          </a:p>
          <a:p>
            <a:pPr lvl="1"/>
            <a:r>
              <a:rPr lang="de-CH" sz="1800" dirty="0" smtClean="0"/>
              <a:t>Spital Uster</a:t>
            </a:r>
          </a:p>
          <a:p>
            <a:pPr lvl="1"/>
            <a:r>
              <a:rPr lang="de-CH" sz="1800" dirty="0" smtClean="0"/>
              <a:t>Sportanlage Buchholz</a:t>
            </a:r>
          </a:p>
          <a:p>
            <a:pPr lvl="1"/>
            <a:r>
              <a:rPr lang="de-CH" sz="1800" dirty="0" smtClean="0"/>
              <a:t>Quartiere nördlich des Bhf.</a:t>
            </a:r>
            <a:endParaRPr lang="de-CH" sz="1600" dirty="0" smtClean="0"/>
          </a:p>
          <a:p>
            <a:r>
              <a:rPr lang="de-CH" sz="2200" dirty="0" smtClean="0"/>
              <a:t>Lange Wartezeiten</a:t>
            </a:r>
          </a:p>
          <a:p>
            <a:pPr lvl="1"/>
            <a:r>
              <a:rPr lang="de-CH" sz="1800" dirty="0" smtClean="0"/>
              <a:t>Bahnschranke ≈ 40’/h geschlossen</a:t>
            </a:r>
          </a:p>
          <a:p>
            <a:endParaRPr lang="de-CH" sz="2200" dirty="0" smtClean="0"/>
          </a:p>
          <a:p>
            <a:pPr marL="0" indent="0">
              <a:buFont typeface="Wingdings" pitchFamily="2" charset="2"/>
              <a:buNone/>
            </a:pPr>
            <a:endParaRPr lang="de-CH" sz="2000" dirty="0" smtClean="0"/>
          </a:p>
          <a:p>
            <a:endParaRPr lang="de-CH" sz="2000" dirty="0" smtClean="0"/>
          </a:p>
          <a:p>
            <a:endParaRPr lang="de-CH" sz="2000" dirty="0" smtClean="0"/>
          </a:p>
        </p:txBody>
      </p:sp>
    </p:spTree>
    <p:extLst>
      <p:ext uri="{BB962C8B-B14F-4D97-AF65-F5344CB8AC3E}">
        <p14:creationId xmlns:p14="http://schemas.microsoft.com/office/powerpoint/2010/main" val="3547830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9" grpId="0"/>
    </p:bldLst>
  </p:timing>
</p:sld>
</file>

<file path=ppt/theme/theme1.xml><?xml version="1.0" encoding="utf-8"?>
<a:theme xmlns:a="http://schemas.openxmlformats.org/drawingml/2006/main" name="eth_praesentation_4zu3_ETH1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eth_praesentation_4zu3_ETH1</Template>
  <TotalTime>0</TotalTime>
  <Words>1860</Words>
  <Application>Microsoft Office PowerPoint</Application>
  <PresentationFormat>Bildschirmpräsentation (4:3)</PresentationFormat>
  <Paragraphs>619</Paragraphs>
  <Slides>52</Slides>
  <Notes>41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6" baseType="lpstr">
      <vt:lpstr>Arial</vt:lpstr>
      <vt:lpstr>Calibri</vt:lpstr>
      <vt:lpstr>Wingdings</vt:lpstr>
      <vt:lpstr>eth_praesentation_4zu3_ETH1</vt:lpstr>
      <vt:lpstr>Bedarfsgerechte Optimierung des Velonetz Uster</vt:lpstr>
      <vt:lpstr>Ziel der Projektarbeit</vt:lpstr>
      <vt:lpstr>Grundlagen und Theorie</vt:lpstr>
      <vt:lpstr>Uster </vt:lpstr>
      <vt:lpstr>Gesamtverkehrsmodell Uster</vt:lpstr>
      <vt:lpstr>Verkehrsprojekte </vt:lpstr>
      <vt:lpstr>Velonetz</vt:lpstr>
      <vt:lpstr>Schwachstellen im Verkehrsnetz</vt:lpstr>
      <vt:lpstr>Fokus</vt:lpstr>
      <vt:lpstr>Ziele des Eingriffs</vt:lpstr>
      <vt:lpstr>Interessensgruppen</vt:lpstr>
      <vt:lpstr>Zielfunktion</vt:lpstr>
      <vt:lpstr>Unsichere Einflüsse:</vt:lpstr>
      <vt:lpstr>Bevölkerungswachstum</vt:lpstr>
      <vt:lpstr>DTV: Tägliches Verkehrsaufkommen</vt:lpstr>
      <vt:lpstr>Umsetzung STEK</vt:lpstr>
      <vt:lpstr>Szenarien</vt:lpstr>
      <vt:lpstr>Variante 1</vt:lpstr>
      <vt:lpstr>Variante 2</vt:lpstr>
      <vt:lpstr>Variante 3</vt:lpstr>
      <vt:lpstr>Kostenberechnung eines Szenarios</vt:lpstr>
      <vt:lpstr>Risikoberechnung einer Variante</vt:lpstr>
      <vt:lpstr>Sensitivitätsanalyse</vt:lpstr>
      <vt:lpstr>Resultat</vt:lpstr>
      <vt:lpstr>Begründung (1)</vt:lpstr>
      <vt:lpstr>Begründung: (2)</vt:lpstr>
      <vt:lpstr>Schlussfolgerung und Ausblick:</vt:lpstr>
      <vt:lpstr>PowerPoint-Präsentation</vt:lpstr>
      <vt:lpstr>PowerPoint-Präsentation</vt:lpstr>
      <vt:lpstr>Literaturverzeichnis</vt:lpstr>
      <vt:lpstr>Anhang</vt:lpstr>
      <vt:lpstr>Besitzerkosten</vt:lpstr>
      <vt:lpstr>Nutzerkosten</vt:lpstr>
      <vt:lpstr>Kosten der Öffentlichkeit (1)</vt:lpstr>
      <vt:lpstr>Marktanteil E-Auto:</vt:lpstr>
      <vt:lpstr>Kosten der Öffentlichkeit (2)</vt:lpstr>
      <vt:lpstr>Unfallart und -risiko:</vt:lpstr>
      <vt:lpstr>Resultate (1):</vt:lpstr>
      <vt:lpstr>Resultate (2):</vt:lpstr>
      <vt:lpstr>Resultate (3):</vt:lpstr>
      <vt:lpstr>Resultate (4):</vt:lpstr>
      <vt:lpstr>Marktanteil E-Auto: Zustand 1</vt:lpstr>
      <vt:lpstr>Resultate (5):</vt:lpstr>
      <vt:lpstr>Resultate (6):</vt:lpstr>
      <vt:lpstr>Resultate (7):</vt:lpstr>
      <vt:lpstr>Szenarien – Zustand 3</vt:lpstr>
      <vt:lpstr>Resultate (8):</vt:lpstr>
      <vt:lpstr>Resultate (9):</vt:lpstr>
      <vt:lpstr>Resultate (10):</vt:lpstr>
      <vt:lpstr>Resultate (11):</vt:lpstr>
      <vt:lpstr>Resultate (12):</vt:lpstr>
      <vt:lpstr>PowerPoint-Präsentation</vt:lpstr>
    </vt:vector>
  </TitlesOfParts>
  <Company>ETH Zuerich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Wellauer  Ricarda</dc:creator>
  <cp:lastModifiedBy>Cyrano Golliez</cp:lastModifiedBy>
  <cp:revision>182</cp:revision>
  <cp:lastPrinted>2013-06-08T11:22:51Z</cp:lastPrinted>
  <dcterms:created xsi:type="dcterms:W3CDTF">2014-06-24T13:01:14Z</dcterms:created>
  <dcterms:modified xsi:type="dcterms:W3CDTF">2020-05-25T06:41:45Z</dcterms:modified>
</cp:coreProperties>
</file>